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8" r:id="rId4"/>
    <p:sldId id="259" r:id="rId5"/>
    <p:sldId id="258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87" r:id="rId14"/>
    <p:sldId id="266" r:id="rId15"/>
    <p:sldId id="269" r:id="rId16"/>
    <p:sldId id="267" r:id="rId17"/>
    <p:sldId id="270" r:id="rId18"/>
    <p:sldId id="276" r:id="rId19"/>
    <p:sldId id="274" r:id="rId20"/>
    <p:sldId id="271" r:id="rId21"/>
    <p:sldId id="275" r:id="rId22"/>
    <p:sldId id="27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overhead"/>
  <p:notesSz cx="6805613" cy="9944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AEAEA"/>
    <a:srgbClr val="F8F8F8"/>
    <a:srgbClr val="EEEEEE"/>
    <a:srgbClr val="F4F4F4"/>
    <a:srgbClr val="E4E4E4"/>
    <a:srgbClr val="333399"/>
    <a:srgbClr val="000000"/>
    <a:srgbClr val="E0B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81" autoAdjust="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49779" y="9537700"/>
            <a:ext cx="393052" cy="3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4917" rIns="91438" bIns="44917" anchor="ctr">
            <a:spAutoFit/>
          </a:bodyPr>
          <a:lstStyle/>
          <a:p>
            <a:pPr algn="r" defTabSz="924209"/>
            <a:fld id="{584B3760-284A-4155-AA5A-08EE208DCA54}" type="slidenum">
              <a:rPr lang="nb-NO" sz="1400">
                <a:solidFill>
                  <a:schemeClr val="tx1"/>
                </a:solidFill>
                <a:latin typeface="Times New Roman" pitchFamily="18" charset="0"/>
              </a:rPr>
              <a:pPr algn="r" defTabSz="924209"/>
              <a:t>‹N°›</a:t>
            </a:fld>
            <a:endParaRPr lang="nb-NO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97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869950"/>
            <a:ext cx="4641850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102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06" y="4728169"/>
            <a:ext cx="4991201" cy="418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4917" rIns="91438" bIns="4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notatmalstiler i delmalen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052" name="Rectangle 1028"/>
          <p:cNvSpPr>
            <a:spLocks noChangeArrowheads="1"/>
          </p:cNvSpPr>
          <p:nvPr/>
        </p:nvSpPr>
        <p:spPr bwMode="auto">
          <a:xfrm>
            <a:off x="6349779" y="9537700"/>
            <a:ext cx="393052" cy="3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4917" rIns="91438" bIns="44917" anchor="ctr">
            <a:spAutoFit/>
          </a:bodyPr>
          <a:lstStyle/>
          <a:p>
            <a:pPr algn="r" defTabSz="924209"/>
            <a:fld id="{935EAA5B-F051-494F-9E65-6D064D703B87}" type="slidenum">
              <a:rPr lang="nb-NO" sz="1400">
                <a:solidFill>
                  <a:schemeClr val="tx1"/>
                </a:solidFill>
                <a:latin typeface="Times New Roman" pitchFamily="18" charset="0"/>
              </a:rPr>
              <a:pPr algn="r" defTabSz="924209"/>
              <a:t>‹N°›</a:t>
            </a:fld>
            <a:endParaRPr lang="nb-NO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0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16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405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36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90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33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57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1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63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18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845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57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44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433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561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693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153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400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362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272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839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663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1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32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237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50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24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3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05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30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60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37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6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4770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FE92C062-EE14-44B2-A8C6-3B1621BCFADE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267200" y="6477000"/>
            <a:ext cx="2819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162800" cy="1295400"/>
          </a:xfrm>
        </p:spPr>
        <p:txBody>
          <a:bodyPr/>
          <a:lstStyle>
            <a:lvl1pPr>
              <a:defRPr sz="3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GB" noProof="0" smtClean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162800" cy="2438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GB" noProof="0" smtClean="0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8305800" y="76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1369E551-B1D9-4A9A-9901-434B2B364AB4}" type="slidenum">
              <a:rPr lang="en-GB" sz="1400" b="1">
                <a:solidFill>
                  <a:schemeClr val="bg1"/>
                </a:solidFill>
              </a:rPr>
              <a:pPr algn="r"/>
              <a:t>‹N°›</a:t>
            </a:fld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477000"/>
            <a:ext cx="393700" cy="304800"/>
          </a:xfrm>
        </p:spPr>
        <p:txBody>
          <a:bodyPr/>
          <a:lstStyle>
            <a:lvl1pPr>
              <a:defRPr/>
            </a:lvl1pPr>
          </a:lstStyle>
          <a:p>
            <a:fld id="{15B61F97-9C5B-4FF2-A5F2-98CBC8833DBD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44074" name="Picture 42" descr="X:\502\Avd730\MALER\PPT\nydesign2005\Illustrasjoner\PowerpointTopp_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80D90-2843-4ECC-B217-ED1F06EE08CD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5F82F-2CC5-4EE8-871D-96A53C301302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65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19900" y="762000"/>
            <a:ext cx="2095500" cy="5638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6134100" cy="5638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6BA77-B76F-490C-A91E-8BA33859C850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3CF9-C58C-4A50-BFBF-3301A3594AB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70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0A9F-B944-43BD-9FFB-8190730FBC17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B9E7-177F-4D5B-848A-428884D1B199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079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64121-80A6-4148-9BDB-7BEB20C2EA5A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E8B9-D65D-477F-B5AD-6286B5579CF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923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95AE7-CB14-4F66-9788-A35373509877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B125-8ADF-43ED-B658-93F2A9339D1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58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4ECA78-61E8-40F9-80BD-90A63BCE0A2A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6EF9-2E8E-44F8-80BE-6D2439C9BA01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177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84F98-A30F-43D9-BF0C-D26D5440C8D3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4C22-5133-4E9D-B34D-22FED270B047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02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674BB-00D7-44BB-B88C-9A9FDD4833CC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D8B2-5E00-4F14-AF2A-2DF4ACE97A6C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91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40B08-1040-4A46-94A7-2FDCC99803B0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90217-6BB2-496D-8780-522A5D66568D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3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4C60E-3F14-469F-840F-94D2DE63AC3D}" type="datetime1">
              <a:rPr lang="en-GB"/>
              <a:pPr/>
              <a:t>26/03/2015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0FD93-56F6-4310-A005-E320F6AB2FB8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26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Klikk</a:t>
            </a:r>
            <a:r>
              <a:rPr lang="en-GB" dirty="0" smtClean="0"/>
              <a:t> for å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tekststilene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delmalen</a:t>
            </a:r>
            <a:endParaRPr lang="en-GB" dirty="0" smtClean="0"/>
          </a:p>
          <a:p>
            <a:pPr lvl="1"/>
            <a:r>
              <a:rPr lang="en-GB" dirty="0" smtClean="0"/>
              <a:t>Andre </a:t>
            </a:r>
            <a:r>
              <a:rPr lang="en-GB" dirty="0" err="1" smtClean="0"/>
              <a:t>nivå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nivå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nivå</a:t>
            </a:r>
            <a:endParaRPr lang="en-GB" dirty="0" smtClean="0"/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516688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BDF4163-64DB-4247-BE99-9F4C7D5B393A}" type="datetime1">
              <a:rPr lang="en-GB"/>
              <a:pPr/>
              <a:t>26/03/2015</a:t>
            </a:fld>
            <a:endParaRPr lang="en-GB" dirty="0"/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51668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GB" dirty="0" err="1"/>
              <a:t>Fordrag</a:t>
            </a:r>
            <a:r>
              <a:rPr lang="en-GB" dirty="0"/>
              <a:t> et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annet</a:t>
            </a:r>
            <a:r>
              <a:rPr lang="en-GB" dirty="0"/>
              <a:t> </a:t>
            </a:r>
            <a:r>
              <a:rPr lang="en-GB" dirty="0" err="1"/>
              <a:t>sted</a:t>
            </a:r>
            <a:endParaRPr lang="en-GB" dirty="0"/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05575"/>
            <a:ext cx="469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3DDA7E79-A621-4B88-9626-AE734374AAB8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43059" name="Picture 51" descr="X:\502\Avd730\MALER\PPT\nydesign2005\Illustrasjoner\PowerpointTopp_EN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46063" indent="-2460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3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63575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+mn-lt"/>
        </a:defRPr>
      </a:lvl2pPr>
      <a:lvl3pPr marL="1049338" indent="-19526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>
          <a:solidFill>
            <a:srgbClr val="000000"/>
          </a:solidFill>
          <a:latin typeface="+mn-lt"/>
        </a:defRPr>
      </a:lvl3pPr>
      <a:lvl4pPr marL="1616075" indent="-2825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rgbClr val="000000"/>
          </a:solidFill>
          <a:latin typeface="+mn-lt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828800"/>
            <a:ext cx="7855024" cy="2104256"/>
          </a:xfrm>
        </p:spPr>
        <p:txBody>
          <a:bodyPr/>
          <a:lstStyle/>
          <a:p>
            <a:pPr algn="ctr"/>
            <a:r>
              <a:rPr lang="nb-NO" dirty="0" err="1" smtClean="0"/>
              <a:t>Heterogeneity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Carnegie </a:t>
            </a:r>
            <a:r>
              <a:rPr lang="nb-NO" dirty="0" err="1" smtClean="0"/>
              <a:t>Effect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dirty="0" smtClean="0"/>
              <a:t>by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dirty="0" smtClean="0"/>
              <a:t>Erlend E. Bø, E. Halvorsen and Thor O. Thoresen</a:t>
            </a:r>
            <a:endParaRPr 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999040" cy="1944216"/>
          </a:xfrm>
        </p:spPr>
        <p:txBody>
          <a:bodyPr/>
          <a:lstStyle/>
          <a:p>
            <a:pPr algn="ctr"/>
            <a:r>
              <a:rPr lang="nb-NO" dirty="0" smtClean="0"/>
              <a:t>Presentation by Thor </a:t>
            </a:r>
            <a:r>
              <a:rPr lang="nb-NO" dirty="0"/>
              <a:t>O. Thoresen, </a:t>
            </a:r>
            <a:endParaRPr lang="nb-NO" dirty="0" smtClean="0"/>
          </a:p>
          <a:p>
            <a:pPr algn="ctr"/>
            <a:r>
              <a:rPr lang="nb-NO" dirty="0" err="1" smtClean="0"/>
              <a:t>Statistics</a:t>
            </a:r>
            <a:r>
              <a:rPr lang="nb-NO" dirty="0" smtClean="0"/>
              <a:t> Norway</a:t>
            </a:r>
          </a:p>
          <a:p>
            <a:pPr algn="ctr"/>
            <a:r>
              <a:rPr lang="nb-NO" dirty="0" smtClean="0"/>
              <a:t>and </a:t>
            </a:r>
          </a:p>
          <a:p>
            <a:pPr algn="ctr"/>
            <a:r>
              <a:rPr lang="nb-NO" dirty="0" smtClean="0"/>
              <a:t>Oslo </a:t>
            </a:r>
            <a:r>
              <a:rPr lang="nb-NO" dirty="0" err="1"/>
              <a:t>Fiscal</a:t>
            </a:r>
            <a:r>
              <a:rPr lang="nb-NO" dirty="0"/>
              <a:t> </a:t>
            </a:r>
            <a:r>
              <a:rPr lang="nb-NO" dirty="0" smtClean="0"/>
              <a:t>Studies, Dep.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Economics</a:t>
            </a:r>
            <a:r>
              <a:rPr lang="nb-NO" dirty="0" smtClean="0"/>
              <a:t>,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smtClean="0"/>
              <a:t>Oslo</a:t>
            </a:r>
            <a:endParaRPr lang="nb-NO" dirty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61F97-9C5B-4FF2-A5F2-98CBC8833D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93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010816"/>
          </a:xfrm>
        </p:spPr>
        <p:txBody>
          <a:bodyPr/>
          <a:lstStyle/>
          <a:p>
            <a:r>
              <a:rPr lang="nb-NO" dirty="0" err="1" smtClean="0"/>
              <a:t>Another</a:t>
            </a:r>
            <a:r>
              <a:rPr lang="nb-NO" dirty="0" smtClean="0"/>
              <a:t> </a:t>
            </a:r>
            <a:r>
              <a:rPr lang="nb-NO" dirty="0" err="1" smtClean="0"/>
              <a:t>complication</a:t>
            </a:r>
            <a:r>
              <a:rPr lang="nb-NO" dirty="0" smtClean="0"/>
              <a:t>: </a:t>
            </a:r>
            <a:r>
              <a:rPr lang="nb-NO" dirty="0" err="1" smtClean="0"/>
              <a:t>interaction</a:t>
            </a:r>
            <a:r>
              <a:rPr lang="nb-NO" dirty="0" smtClean="0"/>
              <a:t> </a:t>
            </a:r>
            <a:r>
              <a:rPr lang="nb-NO" dirty="0" err="1"/>
              <a:t>between</a:t>
            </a:r>
            <a:r>
              <a:rPr lang="nb-NO" dirty="0"/>
              <a:t> donors and </a:t>
            </a:r>
            <a:r>
              <a:rPr lang="nb-NO" dirty="0" err="1"/>
              <a:t>donees</a:t>
            </a:r>
            <a:r>
              <a:rPr lang="nb-NO" dirty="0"/>
              <a:t> under </a:t>
            </a:r>
            <a:r>
              <a:rPr lang="nb-NO" dirty="0" err="1"/>
              <a:t>altruism</a:t>
            </a: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b-NO" dirty="0" smtClean="0"/>
          </a:p>
          <a:p>
            <a:r>
              <a:rPr lang="nb-NO" dirty="0" smtClean="0"/>
              <a:t>Kids </a:t>
            </a:r>
            <a:r>
              <a:rPr lang="nb-NO" dirty="0" err="1"/>
              <a:t>f</a:t>
            </a:r>
            <a:r>
              <a:rPr lang="nb-NO" dirty="0" err="1" smtClean="0"/>
              <a:t>ree</a:t>
            </a:r>
            <a:r>
              <a:rPr lang="nb-NO" dirty="0" smtClean="0"/>
              <a:t> riding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parent’s</a:t>
            </a:r>
            <a:r>
              <a:rPr lang="nb-NO" dirty="0" smtClean="0"/>
              <a:t> </a:t>
            </a:r>
            <a:r>
              <a:rPr lang="nb-NO" dirty="0" err="1" smtClean="0"/>
              <a:t>altruism</a:t>
            </a:r>
            <a:endParaRPr lang="nb-NO" dirty="0"/>
          </a:p>
          <a:p>
            <a:pPr lvl="1"/>
            <a:r>
              <a:rPr lang="nb-NO" dirty="0" err="1" smtClean="0"/>
              <a:t>Samaritan’s</a:t>
            </a:r>
            <a:r>
              <a:rPr lang="nb-NO" dirty="0" smtClean="0"/>
              <a:t> dilemma </a:t>
            </a:r>
          </a:p>
          <a:p>
            <a:pPr lvl="2"/>
            <a:r>
              <a:rPr lang="nb-NO" dirty="0" err="1"/>
              <a:t>P</a:t>
            </a:r>
            <a:r>
              <a:rPr lang="nb-NO" dirty="0" err="1" smtClean="0"/>
              <a:t>erhaps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Andrew Carnegie </a:t>
            </a:r>
            <a:r>
              <a:rPr lang="nb-NO" dirty="0" err="1" smtClean="0"/>
              <a:t>really</a:t>
            </a:r>
            <a:r>
              <a:rPr lang="nb-NO" dirty="0" smtClean="0"/>
              <a:t> </a:t>
            </a:r>
            <a:r>
              <a:rPr lang="nb-NO" dirty="0" err="1" smtClean="0"/>
              <a:t>had</a:t>
            </a:r>
            <a:r>
              <a:rPr lang="nb-NO" dirty="0" smtClean="0"/>
              <a:t> in </a:t>
            </a:r>
            <a:r>
              <a:rPr lang="nb-NO" dirty="0" err="1" smtClean="0"/>
              <a:t>mind</a:t>
            </a:r>
            <a:r>
              <a:rPr lang="nb-NO" dirty="0" smtClean="0"/>
              <a:t>?</a:t>
            </a:r>
            <a:endParaRPr lang="nb-NO" dirty="0"/>
          </a:p>
          <a:p>
            <a:r>
              <a:rPr lang="nb-NO" dirty="0" smtClean="0"/>
              <a:t>The rotten kid </a:t>
            </a:r>
            <a:r>
              <a:rPr lang="nb-NO" dirty="0" err="1" smtClean="0"/>
              <a:t>theorem</a:t>
            </a:r>
            <a:r>
              <a:rPr lang="nb-NO" dirty="0" smtClean="0"/>
              <a:t> </a:t>
            </a:r>
            <a:r>
              <a:rPr lang="nb-NO" dirty="0" err="1" smtClean="0"/>
              <a:t>suggests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kid </a:t>
            </a:r>
            <a:r>
              <a:rPr lang="nb-NO" dirty="0" err="1" smtClean="0"/>
              <a:t>finds</a:t>
            </a:r>
            <a:r>
              <a:rPr lang="nb-NO" dirty="0" smtClean="0"/>
              <a:t> it optimal to </a:t>
            </a:r>
            <a:r>
              <a:rPr lang="nb-NO" dirty="0" err="1" smtClean="0"/>
              <a:t>behave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interest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altruistic</a:t>
            </a:r>
            <a:r>
              <a:rPr lang="nb-NO" dirty="0" smtClean="0"/>
              <a:t> </a:t>
            </a:r>
            <a:r>
              <a:rPr lang="nb-NO" dirty="0" err="1" smtClean="0"/>
              <a:t>parents</a:t>
            </a:r>
            <a:endParaRPr lang="nb-NO" dirty="0" smtClean="0"/>
          </a:p>
          <a:p>
            <a:pPr lvl="2"/>
            <a:r>
              <a:rPr lang="nb-NO" dirty="0" smtClean="0"/>
              <a:t>Bergstrøm (1989) </a:t>
            </a:r>
            <a:r>
              <a:rPr lang="nb-NO" dirty="0" err="1" smtClean="0"/>
              <a:t>warns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«a </a:t>
            </a:r>
            <a:r>
              <a:rPr lang="nb-NO" dirty="0" err="1" smtClean="0"/>
              <a:t>lazy</a:t>
            </a:r>
            <a:r>
              <a:rPr lang="nb-NO" dirty="0" smtClean="0"/>
              <a:t> rotten kid» </a:t>
            </a:r>
            <a:r>
              <a:rPr lang="nb-NO" dirty="0" err="1" smtClean="0"/>
              <a:t>may</a:t>
            </a:r>
            <a:r>
              <a:rPr lang="nb-NO" dirty="0" smtClean="0"/>
              <a:t> still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 </a:t>
            </a:r>
            <a:r>
              <a:rPr lang="nb-NO" dirty="0" err="1" smtClean="0"/>
              <a:t>leisure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855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010816"/>
          </a:xfrm>
        </p:spPr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finance</a:t>
            </a:r>
            <a:r>
              <a:rPr lang="nb-NO" dirty="0" smtClean="0"/>
              <a:t> and Carnegie </a:t>
            </a:r>
            <a:r>
              <a:rPr lang="nb-NO" dirty="0" err="1" smtClean="0"/>
              <a:t>effects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Interpretation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Golosov</a:t>
            </a:r>
            <a:r>
              <a:rPr lang="nb-NO" dirty="0" smtClean="0"/>
              <a:t> et al. (2003) in an </a:t>
            </a:r>
            <a:r>
              <a:rPr lang="nb-NO" dirty="0" err="1" smtClean="0"/>
              <a:t>intergenerational</a:t>
            </a:r>
            <a:r>
              <a:rPr lang="nb-NO" dirty="0" smtClean="0"/>
              <a:t> setting</a:t>
            </a:r>
          </a:p>
          <a:p>
            <a:pPr lvl="1"/>
            <a:r>
              <a:rPr lang="nb-NO" dirty="0" err="1" smtClean="0"/>
              <a:t>There</a:t>
            </a:r>
            <a:r>
              <a:rPr lang="nb-NO" dirty="0" smtClean="0"/>
              <a:t> is a policy trade </a:t>
            </a:r>
            <a:r>
              <a:rPr lang="nb-NO" dirty="0" err="1" smtClean="0"/>
              <a:t>off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insurance</a:t>
            </a:r>
            <a:r>
              <a:rPr lang="nb-NO" dirty="0" smtClean="0"/>
              <a:t> and </a:t>
            </a:r>
            <a:r>
              <a:rPr lang="nb-NO" dirty="0" err="1" smtClean="0"/>
              <a:t>incentives</a:t>
            </a:r>
            <a:r>
              <a:rPr lang="nb-NO" dirty="0" smtClean="0"/>
              <a:t> to </a:t>
            </a:r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effort</a:t>
            </a:r>
            <a:endParaRPr lang="nb-NO" dirty="0" smtClean="0"/>
          </a:p>
          <a:p>
            <a:pPr lvl="1"/>
            <a:r>
              <a:rPr lang="nb-NO" dirty="0" err="1" smtClean="0"/>
              <a:t>Although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intergenerational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is not </a:t>
            </a:r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explored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Carnegie </a:t>
            </a:r>
            <a:r>
              <a:rPr lang="nb-NO" dirty="0" err="1" smtClean="0"/>
              <a:t>effect</a:t>
            </a:r>
            <a:r>
              <a:rPr lang="nb-NO" dirty="0" smtClean="0"/>
              <a:t> matters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9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smtClean="0"/>
              <a:t>The optimal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Kopzcuk</a:t>
            </a:r>
            <a:r>
              <a:rPr lang="nb-NO" dirty="0" smtClean="0"/>
              <a:t> (2013) </a:t>
            </a:r>
            <a:r>
              <a:rPr lang="nb-NO" dirty="0" err="1" smtClean="0"/>
              <a:t>assigns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Carnegie </a:t>
            </a:r>
            <a:r>
              <a:rPr lang="nb-NO" dirty="0" err="1" smtClean="0"/>
              <a:t>effect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smtClean="0"/>
              <a:t>parental </a:t>
            </a:r>
            <a:r>
              <a:rPr lang="nb-NO" dirty="0" err="1"/>
              <a:t>generation’s</a:t>
            </a:r>
            <a:r>
              <a:rPr lang="nb-NO" dirty="0"/>
              <a:t> </a:t>
            </a:r>
            <a:r>
              <a:rPr lang="nb-NO" dirty="0" err="1" smtClean="0"/>
              <a:t>perspective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reason</a:t>
            </a:r>
            <a:r>
              <a:rPr lang="nb-NO" dirty="0" smtClean="0"/>
              <a:t> to </a:t>
            </a:r>
            <a:r>
              <a:rPr lang="nb-NO" dirty="0" err="1" smtClean="0"/>
              <a:t>tax</a:t>
            </a:r>
            <a:endParaRPr lang="nb-NO" dirty="0" smtClean="0"/>
          </a:p>
          <a:p>
            <a:pPr lvl="1"/>
            <a:r>
              <a:rPr lang="nb-NO" dirty="0" smtClean="0"/>
              <a:t>Atkinson-</a:t>
            </a:r>
            <a:r>
              <a:rPr lang="nb-NO" dirty="0" err="1" smtClean="0"/>
              <a:t>Stiglitz</a:t>
            </a:r>
            <a:r>
              <a:rPr lang="nb-NO" dirty="0" smtClean="0"/>
              <a:t> </a:t>
            </a:r>
            <a:r>
              <a:rPr lang="nb-NO" dirty="0" err="1" smtClean="0"/>
              <a:t>theorem</a:t>
            </a:r>
            <a:r>
              <a:rPr lang="nb-NO" dirty="0" smtClean="0"/>
              <a:t> (</a:t>
            </a:r>
            <a:r>
              <a:rPr lang="nb-NO" dirty="0" err="1" smtClean="0"/>
              <a:t>utility</a:t>
            </a:r>
            <a:r>
              <a:rPr lang="nb-NO" dirty="0" smtClean="0"/>
              <a:t> separable in </a:t>
            </a:r>
            <a:r>
              <a:rPr lang="nb-NO" dirty="0" err="1" smtClean="0"/>
              <a:t>labor</a:t>
            </a:r>
            <a:r>
              <a:rPr lang="nb-NO" dirty="0" smtClean="0"/>
              <a:t> </a:t>
            </a:r>
            <a:r>
              <a:rPr lang="nb-NO" dirty="0" err="1" smtClean="0"/>
              <a:t>supply</a:t>
            </a:r>
            <a:r>
              <a:rPr lang="nb-NO" dirty="0" smtClean="0"/>
              <a:t> and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goods</a:t>
            </a:r>
            <a:r>
              <a:rPr lang="nb-NO" dirty="0" smtClean="0"/>
              <a:t>): </a:t>
            </a:r>
            <a:r>
              <a:rPr lang="nb-NO" dirty="0" err="1" smtClean="0"/>
              <a:t>bequest</a:t>
            </a:r>
            <a:r>
              <a:rPr lang="nb-NO" dirty="0" smtClean="0"/>
              <a:t> is a </a:t>
            </a:r>
            <a:r>
              <a:rPr lang="nb-NO" dirty="0" err="1" smtClean="0"/>
              <a:t>good</a:t>
            </a:r>
            <a:r>
              <a:rPr lang="nb-NO" dirty="0" smtClean="0"/>
              <a:t> like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endParaRPr lang="nb-NO" dirty="0" smtClean="0"/>
          </a:p>
          <a:p>
            <a:r>
              <a:rPr lang="nb-NO" dirty="0" smtClean="0"/>
              <a:t>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recipient</a:t>
            </a:r>
            <a:r>
              <a:rPr lang="nb-NO" dirty="0" smtClean="0"/>
              <a:t>-side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counteracting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endParaRPr lang="nb-NO" dirty="0" smtClean="0"/>
          </a:p>
          <a:p>
            <a:pPr lvl="1"/>
            <a:r>
              <a:rPr lang="nb-NO" dirty="0" err="1" smtClean="0"/>
              <a:t>Bequest</a:t>
            </a:r>
            <a:r>
              <a:rPr lang="nb-NO" dirty="0" smtClean="0"/>
              <a:t> </a:t>
            </a:r>
            <a:r>
              <a:rPr lang="nb-NO" dirty="0" err="1" smtClean="0"/>
              <a:t>benefit</a:t>
            </a:r>
            <a:r>
              <a:rPr lang="nb-NO" dirty="0" smtClean="0"/>
              <a:t> </a:t>
            </a:r>
            <a:r>
              <a:rPr lang="nb-NO" dirty="0" err="1" smtClean="0"/>
              <a:t>children</a:t>
            </a:r>
            <a:r>
              <a:rPr lang="nb-NO" dirty="0" smtClean="0"/>
              <a:t> and </a:t>
            </a:r>
            <a:r>
              <a:rPr lang="nb-NO" dirty="0" err="1" smtClean="0"/>
              <a:t>yields</a:t>
            </a:r>
            <a:r>
              <a:rPr lang="nb-NO" dirty="0" smtClean="0"/>
              <a:t> positive </a:t>
            </a:r>
            <a:r>
              <a:rPr lang="nb-NO" dirty="0" err="1" smtClean="0"/>
              <a:t>externality</a:t>
            </a:r>
            <a:r>
              <a:rPr lang="nb-NO" dirty="0" smtClean="0"/>
              <a:t> → subsidies</a:t>
            </a:r>
          </a:p>
          <a:p>
            <a:pPr lvl="1"/>
            <a:r>
              <a:rPr lang="nb-NO" dirty="0" err="1" smtClean="0"/>
              <a:t>Bequests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behavior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r>
              <a:rPr lang="nb-NO" dirty="0" smtClean="0"/>
              <a:t>, </a:t>
            </a:r>
            <a:r>
              <a:rPr lang="nb-NO" dirty="0" err="1" smtClean="0"/>
              <a:t>resulting</a:t>
            </a:r>
            <a:r>
              <a:rPr lang="nb-NO" dirty="0" smtClean="0"/>
              <a:t> in a </a:t>
            </a:r>
            <a:r>
              <a:rPr lang="nb-NO" dirty="0" err="1" smtClean="0"/>
              <a:t>fiscal</a:t>
            </a:r>
            <a:r>
              <a:rPr lang="nb-NO" dirty="0" smtClean="0"/>
              <a:t> </a:t>
            </a:r>
            <a:r>
              <a:rPr lang="nb-NO" dirty="0" err="1" smtClean="0"/>
              <a:t>externality</a:t>
            </a:r>
            <a:r>
              <a:rPr lang="nb-NO" dirty="0" smtClean="0"/>
              <a:t> (Carnegie </a:t>
            </a:r>
            <a:r>
              <a:rPr lang="nb-NO" dirty="0" err="1" smtClean="0"/>
              <a:t>response</a:t>
            </a:r>
            <a:r>
              <a:rPr lang="nb-NO" dirty="0" smtClean="0"/>
              <a:t>) → </a:t>
            </a:r>
            <a:r>
              <a:rPr lang="nb-NO" dirty="0" err="1" smtClean="0"/>
              <a:t>tax</a:t>
            </a:r>
            <a:endParaRPr lang="nb-NO" dirty="0" smtClean="0"/>
          </a:p>
          <a:p>
            <a:r>
              <a:rPr lang="nb-NO" dirty="0" err="1" smtClean="0"/>
              <a:t>Remarkably</a:t>
            </a:r>
            <a:r>
              <a:rPr lang="nb-NO" dirty="0" smtClean="0"/>
              <a:t> simple optimal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formula</a:t>
            </a:r>
            <a:endParaRPr lang="nb-NO" dirty="0"/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accumulation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enter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formula</a:t>
            </a:r>
            <a:endParaRPr lang="nb-NO" dirty="0" smtClean="0"/>
          </a:p>
          <a:p>
            <a:pPr lvl="2"/>
            <a:r>
              <a:rPr lang="nb-NO" dirty="0" smtClean="0"/>
              <a:t>«Joy </a:t>
            </a:r>
            <a:r>
              <a:rPr lang="nb-NO" dirty="0" err="1" smtClean="0"/>
              <a:t>of</a:t>
            </a:r>
            <a:r>
              <a:rPr lang="nb-NO" dirty="0" smtClean="0"/>
              <a:t> giving» transfer </a:t>
            </a:r>
            <a:r>
              <a:rPr lang="nb-NO" dirty="0" err="1" smtClean="0"/>
              <a:t>motive</a:t>
            </a:r>
            <a:endParaRPr lang="nb-NO" dirty="0" smtClean="0"/>
          </a:p>
          <a:p>
            <a:pPr lvl="2"/>
            <a:r>
              <a:rPr lang="nb-NO" dirty="0" smtClean="0"/>
              <a:t>Atkinson-</a:t>
            </a:r>
            <a:r>
              <a:rPr lang="nb-NO" dirty="0" err="1"/>
              <a:t>S</a:t>
            </a:r>
            <a:r>
              <a:rPr lang="nb-NO" dirty="0" err="1" smtClean="0"/>
              <a:t>tiglitz</a:t>
            </a:r>
            <a:r>
              <a:rPr lang="nb-NO" dirty="0" smtClean="0"/>
              <a:t> </a:t>
            </a:r>
            <a:r>
              <a:rPr lang="nb-NO" dirty="0" err="1" smtClean="0"/>
              <a:t>theorem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49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010816"/>
          </a:xfrm>
        </p:spPr>
        <p:txBody>
          <a:bodyPr/>
          <a:lstStyle/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do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Carnegie </a:t>
            </a:r>
            <a:r>
              <a:rPr lang="nb-NO" dirty="0" err="1" smtClean="0"/>
              <a:t>effect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few</a:t>
            </a:r>
            <a:r>
              <a:rPr lang="nb-NO" dirty="0" smtClean="0"/>
              <a:t> studies</a:t>
            </a:r>
          </a:p>
          <a:p>
            <a:pPr marL="246063" lvl="1" indent="-246063">
              <a:spcBef>
                <a:spcPct val="30000"/>
              </a:spcBef>
              <a:buSzPct val="130000"/>
              <a:buFontTx/>
              <a:buChar char="•"/>
            </a:pPr>
            <a:r>
              <a:rPr lang="nb-NO" sz="2400" dirty="0" err="1"/>
              <a:t>Cannot</a:t>
            </a:r>
            <a:r>
              <a:rPr lang="nb-NO" sz="2400" dirty="0"/>
              <a:t> </a:t>
            </a:r>
            <a:r>
              <a:rPr lang="nb-NO" sz="2400" dirty="0" err="1" smtClean="0"/>
              <a:t>use</a:t>
            </a:r>
            <a:r>
              <a:rPr lang="nb-NO" sz="2400" dirty="0" smtClean="0"/>
              <a:t> </a:t>
            </a:r>
            <a:r>
              <a:rPr lang="nb-NO" sz="2400" dirty="0" err="1" smtClean="0"/>
              <a:t>estimates</a:t>
            </a:r>
            <a:r>
              <a:rPr lang="nb-NO" sz="2400" dirty="0" smtClean="0"/>
              <a:t> </a:t>
            </a:r>
            <a:r>
              <a:rPr lang="nb-NO" sz="2400" dirty="0"/>
              <a:t>from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labor</a:t>
            </a:r>
            <a:r>
              <a:rPr lang="nb-NO" sz="2400" dirty="0" smtClean="0"/>
              <a:t> </a:t>
            </a:r>
            <a:r>
              <a:rPr lang="nb-NO" sz="2400" dirty="0" err="1"/>
              <a:t>supply</a:t>
            </a:r>
            <a:r>
              <a:rPr lang="nb-NO" sz="2400" dirty="0"/>
              <a:t> </a:t>
            </a:r>
            <a:r>
              <a:rPr lang="nb-NO" sz="2400" dirty="0" err="1"/>
              <a:t>literature</a:t>
            </a:r>
            <a:endParaRPr lang="nb-NO" sz="2400" dirty="0"/>
          </a:p>
          <a:p>
            <a:pPr lvl="1"/>
            <a:r>
              <a:rPr lang="nb-NO" dirty="0" smtClean="0"/>
              <a:t>Carnegie </a:t>
            </a:r>
            <a:r>
              <a:rPr lang="nb-NO" dirty="0" err="1" smtClean="0"/>
              <a:t>effect</a:t>
            </a:r>
            <a:r>
              <a:rPr lang="nb-NO" dirty="0" smtClean="0"/>
              <a:t> is an </a:t>
            </a:r>
            <a:r>
              <a:rPr lang="nb-NO" dirty="0" err="1" smtClean="0"/>
              <a:t>idiosyncratic</a:t>
            </a:r>
            <a:r>
              <a:rPr lang="nb-NO" dirty="0" smtClean="0"/>
              <a:t> </a:t>
            </a:r>
            <a:r>
              <a:rPr lang="nb-NO" dirty="0" err="1"/>
              <a:t>income</a:t>
            </a:r>
            <a:r>
              <a:rPr lang="nb-NO" dirty="0"/>
              <a:t> </a:t>
            </a:r>
            <a:r>
              <a:rPr lang="nb-NO" dirty="0" err="1" smtClean="0"/>
              <a:t>effect</a:t>
            </a:r>
            <a:endParaRPr lang="nb-NO" dirty="0"/>
          </a:p>
          <a:p>
            <a:pPr lvl="1"/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/>
              <a:t>is </a:t>
            </a:r>
            <a:r>
              <a:rPr lang="nb-NO" dirty="0" err="1"/>
              <a:t>substantial</a:t>
            </a:r>
            <a:r>
              <a:rPr lang="nb-NO" dirty="0"/>
              <a:t> </a:t>
            </a:r>
            <a:r>
              <a:rPr lang="nb-NO" dirty="0" err="1"/>
              <a:t>uncertainty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income</a:t>
            </a:r>
            <a:r>
              <a:rPr lang="nb-NO" dirty="0"/>
              <a:t> </a:t>
            </a:r>
            <a:r>
              <a:rPr lang="nb-NO" dirty="0" err="1"/>
              <a:t>effects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labor</a:t>
            </a:r>
            <a:r>
              <a:rPr lang="nb-NO" dirty="0"/>
              <a:t> </a:t>
            </a:r>
            <a:r>
              <a:rPr lang="nb-NO" dirty="0" err="1"/>
              <a:t>supply</a:t>
            </a:r>
            <a:r>
              <a:rPr lang="nb-NO" dirty="0"/>
              <a:t> </a:t>
            </a:r>
            <a:r>
              <a:rPr lang="nb-NO" dirty="0" err="1" smtClean="0"/>
              <a:t>literature</a:t>
            </a:r>
            <a:endParaRPr lang="nb-NO" dirty="0" smtClean="0"/>
          </a:p>
          <a:p>
            <a:r>
              <a:rPr lang="nb-NO" dirty="0" smtClean="0"/>
              <a:t>Little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it </a:t>
            </a:r>
            <a:r>
              <a:rPr lang="nb-NO" dirty="0" err="1" smtClean="0"/>
              <a:t>works</a:t>
            </a:r>
            <a:endParaRPr lang="nb-NO" dirty="0" smtClean="0"/>
          </a:p>
          <a:p>
            <a:pPr lvl="1"/>
            <a:r>
              <a:rPr lang="nb-NO" dirty="0" smtClean="0"/>
              <a:t>Less </a:t>
            </a:r>
            <a:r>
              <a:rPr lang="nb-NO" dirty="0" err="1" smtClean="0"/>
              <a:t>worrying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close</a:t>
            </a:r>
            <a:r>
              <a:rPr lang="nb-NO" dirty="0" smtClean="0"/>
              <a:t> to </a:t>
            </a:r>
            <a:r>
              <a:rPr lang="nb-NO" dirty="0" err="1" smtClean="0"/>
              <a:t>retirement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transfer to </a:t>
            </a:r>
            <a:r>
              <a:rPr lang="nb-NO" dirty="0" err="1" smtClean="0"/>
              <a:t>advance</a:t>
            </a:r>
            <a:r>
              <a:rPr lang="nb-NO" dirty="0" smtClean="0"/>
              <a:t> </a:t>
            </a:r>
            <a:r>
              <a:rPr lang="nb-NO" dirty="0" err="1" smtClean="0"/>
              <a:t>retirement</a:t>
            </a:r>
            <a:r>
              <a:rPr lang="nb-NO" dirty="0" smtClean="0"/>
              <a:t> 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706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010816"/>
          </a:xfrm>
        </p:spPr>
        <p:txBody>
          <a:bodyPr/>
          <a:lstStyle/>
          <a:p>
            <a:r>
              <a:rPr lang="nb-NO" dirty="0" err="1"/>
              <a:t>H</a:t>
            </a:r>
            <a:r>
              <a:rPr lang="nb-NO" dirty="0" err="1" smtClean="0"/>
              <a:t>eterogeneity</a:t>
            </a:r>
            <a:r>
              <a:rPr lang="nb-NO" dirty="0" smtClean="0"/>
              <a:t> </a:t>
            </a:r>
            <a:r>
              <a:rPr lang="nb-NO" dirty="0" err="1" smtClean="0"/>
              <a:t>along</a:t>
            </a:r>
            <a:r>
              <a:rPr lang="nb-NO" dirty="0" smtClean="0"/>
              <a:t> </a:t>
            </a:r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Dependency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age</a:t>
            </a:r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recipients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getting</a:t>
            </a:r>
            <a:r>
              <a:rPr lang="nb-NO" dirty="0" smtClean="0"/>
              <a:t> older </a:t>
            </a:r>
          </a:p>
          <a:p>
            <a:pPr lvl="1"/>
            <a:r>
              <a:rPr lang="nb-NO" sz="2200" dirty="0" err="1" smtClean="0"/>
              <a:t>Interaction</a:t>
            </a:r>
            <a:r>
              <a:rPr lang="nb-NO" sz="2200" dirty="0" smtClean="0"/>
              <a:t> </a:t>
            </a:r>
            <a:r>
              <a:rPr lang="nb-NO" sz="2200" dirty="0" err="1" smtClean="0"/>
              <a:t>with</a:t>
            </a:r>
            <a:r>
              <a:rPr lang="nb-NO" sz="2200" dirty="0" smtClean="0"/>
              <a:t> </a:t>
            </a:r>
            <a:r>
              <a:rPr lang="nb-NO" sz="2200" dirty="0" err="1" smtClean="0"/>
              <a:t>other</a:t>
            </a:r>
            <a:r>
              <a:rPr lang="nb-NO" sz="2200" dirty="0" smtClean="0"/>
              <a:t> </a:t>
            </a:r>
            <a:r>
              <a:rPr lang="nb-NO" sz="2200" dirty="0"/>
              <a:t>transfer </a:t>
            </a:r>
            <a:r>
              <a:rPr lang="nb-NO" sz="2200" dirty="0" err="1" smtClean="0"/>
              <a:t>programmes</a:t>
            </a:r>
            <a:r>
              <a:rPr lang="nb-NO" sz="2200" dirty="0" smtClean="0"/>
              <a:t> (as </a:t>
            </a:r>
            <a:r>
              <a:rPr lang="nb-NO" sz="2200" dirty="0" err="1" smtClean="0"/>
              <a:t>the</a:t>
            </a:r>
            <a:r>
              <a:rPr lang="nb-NO" sz="2200" dirty="0" smtClean="0"/>
              <a:t> </a:t>
            </a:r>
            <a:r>
              <a:rPr lang="nb-NO" sz="2200" dirty="0" err="1" smtClean="0"/>
              <a:t>early</a:t>
            </a:r>
            <a:r>
              <a:rPr lang="nb-NO" sz="2200" dirty="0" smtClean="0"/>
              <a:t> </a:t>
            </a:r>
            <a:r>
              <a:rPr lang="nb-NO" sz="2200" dirty="0" err="1" smtClean="0"/>
              <a:t>retirement</a:t>
            </a:r>
            <a:r>
              <a:rPr lang="nb-NO" sz="2200" dirty="0" smtClean="0"/>
              <a:t> </a:t>
            </a:r>
            <a:r>
              <a:rPr lang="nb-NO" sz="2200" dirty="0" err="1" smtClean="0"/>
              <a:t>scheme</a:t>
            </a:r>
            <a:r>
              <a:rPr lang="nb-NO" sz="2200" dirty="0" smtClean="0"/>
              <a:t>)</a:t>
            </a:r>
          </a:p>
          <a:p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transfer</a:t>
            </a:r>
          </a:p>
          <a:p>
            <a:pPr lvl="1"/>
            <a:r>
              <a:rPr lang="nb-NO" dirty="0"/>
              <a:t>Nonlinear </a:t>
            </a:r>
            <a:r>
              <a:rPr lang="nb-NO" dirty="0" err="1"/>
              <a:t>effects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fixed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optimum</a:t>
            </a:r>
          </a:p>
          <a:p>
            <a:pPr lvl="2"/>
            <a:r>
              <a:rPr lang="nb-NO" dirty="0" err="1"/>
              <a:t>Well-known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labour</a:t>
            </a:r>
            <a:r>
              <a:rPr lang="nb-NO" dirty="0"/>
              <a:t> </a:t>
            </a:r>
            <a:r>
              <a:rPr lang="nb-NO" dirty="0" err="1"/>
              <a:t>supply</a:t>
            </a:r>
            <a:r>
              <a:rPr lang="nb-NO" dirty="0"/>
              <a:t> </a:t>
            </a:r>
            <a:r>
              <a:rPr lang="nb-NO" dirty="0" err="1"/>
              <a:t>literature</a:t>
            </a:r>
            <a:r>
              <a:rPr lang="nb-NO" dirty="0"/>
              <a:t> (</a:t>
            </a:r>
            <a:r>
              <a:rPr lang="nb-NO" dirty="0" err="1"/>
              <a:t>Altonji</a:t>
            </a:r>
            <a:r>
              <a:rPr lang="nb-NO" dirty="0"/>
              <a:t> and </a:t>
            </a:r>
            <a:r>
              <a:rPr lang="nb-NO" dirty="0" err="1"/>
              <a:t>Paxson</a:t>
            </a:r>
            <a:r>
              <a:rPr lang="nb-NO" dirty="0"/>
              <a:t>, 1992; </a:t>
            </a:r>
            <a:r>
              <a:rPr lang="nb-NO" dirty="0" err="1"/>
              <a:t>Chetty</a:t>
            </a:r>
            <a:r>
              <a:rPr lang="nb-NO" dirty="0"/>
              <a:t>, 2012)</a:t>
            </a:r>
            <a:endParaRPr lang="nb-NO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59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Heterogeneity</a:t>
            </a:r>
            <a:r>
              <a:rPr lang="nb-NO" dirty="0" smtClean="0"/>
              <a:t>, </a:t>
            </a:r>
            <a:r>
              <a:rPr lang="nb-NO" dirty="0" err="1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844752"/>
          </a:xfrm>
        </p:spPr>
        <p:txBody>
          <a:bodyPr/>
          <a:lstStyle/>
          <a:p>
            <a:r>
              <a:rPr lang="nb-NO" dirty="0" err="1"/>
              <a:t>E</a:t>
            </a:r>
            <a:r>
              <a:rPr lang="nb-NO" dirty="0" err="1" smtClean="0"/>
              <a:t>xistence</a:t>
            </a:r>
            <a:r>
              <a:rPr lang="nb-NO" dirty="0" smtClean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heirs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chain</a:t>
            </a:r>
            <a:endParaRPr lang="nb-NO" dirty="0"/>
          </a:p>
          <a:p>
            <a:pPr lvl="1"/>
            <a:r>
              <a:rPr lang="nb-NO" dirty="0" err="1"/>
              <a:t>Indirect</a:t>
            </a:r>
            <a:r>
              <a:rPr lang="nb-NO" dirty="0"/>
              <a:t> </a:t>
            </a:r>
            <a:r>
              <a:rPr lang="nb-NO" dirty="0" err="1" smtClean="0"/>
              <a:t>reciprocity</a:t>
            </a:r>
            <a:r>
              <a:rPr lang="nb-NO" dirty="0" smtClean="0"/>
              <a:t>: system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smtClean="0"/>
              <a:t>transfers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generations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emotions</a:t>
            </a:r>
            <a:r>
              <a:rPr lang="nb-NO" dirty="0" smtClean="0"/>
              <a:t>, </a:t>
            </a:r>
            <a:r>
              <a:rPr lang="nb-NO" dirty="0" err="1" smtClean="0"/>
              <a:t>expectations</a:t>
            </a:r>
            <a:r>
              <a:rPr lang="nb-NO" dirty="0" smtClean="0"/>
              <a:t> and </a:t>
            </a:r>
            <a:r>
              <a:rPr lang="nb-NO" dirty="0" err="1" smtClean="0"/>
              <a:t>obligations</a:t>
            </a:r>
            <a:r>
              <a:rPr lang="nb-NO" dirty="0" smtClean="0"/>
              <a:t> play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roles</a:t>
            </a:r>
            <a:r>
              <a:rPr lang="nb-NO" dirty="0" smtClean="0"/>
              <a:t> (</a:t>
            </a:r>
            <a:r>
              <a:rPr lang="nb-NO" dirty="0" err="1" smtClean="0"/>
              <a:t>Arrondel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Masson</a:t>
            </a:r>
            <a:r>
              <a:rPr lang="nb-NO" dirty="0"/>
              <a:t>, 2006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Impure</a:t>
            </a:r>
            <a:r>
              <a:rPr lang="nb-NO" dirty="0" smtClean="0"/>
              <a:t> </a:t>
            </a:r>
            <a:r>
              <a:rPr lang="nb-NO" dirty="0" err="1" smtClean="0"/>
              <a:t>altruism</a:t>
            </a:r>
            <a:r>
              <a:rPr lang="nb-NO" dirty="0" smtClean="0"/>
              <a:t>: </a:t>
            </a:r>
            <a:r>
              <a:rPr lang="en-US" dirty="0"/>
              <a:t>the parent is not only interested in the child’s utility but in a particular element of his consumption vector</a:t>
            </a:r>
            <a:r>
              <a:rPr lang="nb-NO" dirty="0" smtClean="0"/>
              <a:t> (</a:t>
            </a:r>
            <a:r>
              <a:rPr lang="nb-NO" dirty="0" err="1" smtClean="0"/>
              <a:t>Laferrère</a:t>
            </a:r>
            <a:r>
              <a:rPr lang="nb-NO" dirty="0" smtClean="0"/>
              <a:t> and Wolff, 2006)</a:t>
            </a:r>
          </a:p>
          <a:p>
            <a:pPr lvl="1"/>
            <a:r>
              <a:rPr lang="nb-NO" dirty="0" smtClean="0"/>
              <a:t>Golden </a:t>
            </a:r>
            <a:r>
              <a:rPr lang="nb-NO" dirty="0" err="1"/>
              <a:t>rule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 smtClean="0"/>
              <a:t>bequests</a:t>
            </a:r>
            <a:r>
              <a:rPr lang="nb-NO" dirty="0" smtClean="0"/>
              <a:t>: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bequeath</a:t>
            </a:r>
            <a:r>
              <a:rPr lang="nb-NO" dirty="0" smtClean="0"/>
              <a:t> an </a:t>
            </a:r>
            <a:r>
              <a:rPr lang="nb-NO" dirty="0" err="1" smtClean="0"/>
              <a:t>equal</a:t>
            </a:r>
            <a:r>
              <a:rPr lang="nb-NO" dirty="0" smtClean="0"/>
              <a:t> </a:t>
            </a:r>
            <a:r>
              <a:rPr lang="nb-NO" dirty="0" err="1" smtClean="0"/>
              <a:t>amount</a:t>
            </a:r>
            <a:r>
              <a:rPr lang="nb-NO" dirty="0" smtClean="0"/>
              <a:t> to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inherited</a:t>
            </a:r>
            <a:r>
              <a:rPr lang="nb-NO" dirty="0" smtClean="0"/>
              <a:t> </a:t>
            </a:r>
            <a:r>
              <a:rPr lang="nb-NO" dirty="0" err="1" smtClean="0"/>
              <a:t>themselves</a:t>
            </a:r>
            <a:r>
              <a:rPr lang="nb-NO" dirty="0"/>
              <a:t> </a:t>
            </a:r>
            <a:r>
              <a:rPr lang="nb-NO" dirty="0" smtClean="0"/>
              <a:t>+/- </a:t>
            </a:r>
            <a:r>
              <a:rPr lang="nb-NO" dirty="0" err="1" smtClean="0"/>
              <a:t>adjustments</a:t>
            </a:r>
            <a:r>
              <a:rPr lang="nb-NO" dirty="0" smtClean="0"/>
              <a:t> for </a:t>
            </a:r>
            <a:r>
              <a:rPr lang="nb-NO" dirty="0" err="1" smtClean="0"/>
              <a:t>luck</a:t>
            </a:r>
            <a:r>
              <a:rPr lang="nb-NO" dirty="0" smtClean="0"/>
              <a:t> (</a:t>
            </a:r>
            <a:r>
              <a:rPr lang="nb-NO" dirty="0" err="1" smtClean="0"/>
              <a:t>Bevan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Stiglitz</a:t>
            </a:r>
            <a:r>
              <a:rPr lang="nb-NO" dirty="0"/>
              <a:t>, 1979)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132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err="1"/>
              <a:t>P</a:t>
            </a:r>
            <a:r>
              <a:rPr lang="nb-NO" dirty="0" err="1" smtClean="0"/>
              <a:t>revious</a:t>
            </a:r>
            <a:r>
              <a:rPr lang="nb-NO" dirty="0" smtClean="0"/>
              <a:t> </a:t>
            </a:r>
            <a:r>
              <a:rPr lang="nb-NO" dirty="0" err="1" smtClean="0"/>
              <a:t>literature</a:t>
            </a:r>
            <a:r>
              <a:rPr lang="nb-NO" dirty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limited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data </a:t>
            </a:r>
            <a:r>
              <a:rPr lang="nb-NO" dirty="0" err="1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Holtz-Eakin</a:t>
            </a:r>
            <a:r>
              <a:rPr lang="nb-NO" dirty="0" smtClean="0"/>
              <a:t>, </a:t>
            </a:r>
            <a:r>
              <a:rPr lang="nb-NO" dirty="0" err="1" smtClean="0"/>
              <a:t>Joualfaian</a:t>
            </a:r>
            <a:r>
              <a:rPr lang="nb-NO" dirty="0" smtClean="0"/>
              <a:t> and Rosen, QJE, 1993</a:t>
            </a:r>
          </a:p>
          <a:p>
            <a:r>
              <a:rPr lang="nb-NO" dirty="0" err="1" smtClean="0"/>
              <a:t>Joualfaian</a:t>
            </a:r>
            <a:r>
              <a:rPr lang="nb-NO" dirty="0" smtClean="0"/>
              <a:t> and Wilhelm, JHR, 1994</a:t>
            </a:r>
          </a:p>
          <a:p>
            <a:pPr lvl="1"/>
            <a:r>
              <a:rPr lang="nb-NO" dirty="0" err="1" smtClean="0"/>
              <a:t>Anticipated</a:t>
            </a:r>
            <a:r>
              <a:rPr lang="nb-NO" dirty="0" smtClean="0"/>
              <a:t> </a:t>
            </a:r>
            <a:r>
              <a:rPr lang="nb-NO" dirty="0" err="1" smtClean="0"/>
              <a:t>bequests</a:t>
            </a:r>
            <a:r>
              <a:rPr lang="nb-NO" dirty="0"/>
              <a:t>/</a:t>
            </a:r>
            <a:r>
              <a:rPr lang="nb-NO" dirty="0" err="1" smtClean="0"/>
              <a:t>perfect</a:t>
            </a:r>
            <a:r>
              <a:rPr lang="nb-NO" dirty="0" smtClean="0"/>
              <a:t> </a:t>
            </a:r>
            <a:r>
              <a:rPr lang="nb-NO" dirty="0" err="1" smtClean="0"/>
              <a:t>foresight</a:t>
            </a:r>
            <a:endParaRPr lang="nb-NO" dirty="0" smtClean="0"/>
          </a:p>
          <a:p>
            <a:r>
              <a:rPr lang="nb-NO" dirty="0" smtClean="0"/>
              <a:t>Brown, </a:t>
            </a:r>
            <a:r>
              <a:rPr lang="nb-NO" dirty="0" err="1" smtClean="0"/>
              <a:t>Coile</a:t>
            </a:r>
            <a:r>
              <a:rPr lang="nb-NO" dirty="0" smtClean="0"/>
              <a:t> and </a:t>
            </a:r>
            <a:r>
              <a:rPr lang="nb-NO" dirty="0" err="1" smtClean="0"/>
              <a:t>Weisbenner</a:t>
            </a:r>
            <a:r>
              <a:rPr lang="nb-NO" dirty="0" smtClean="0"/>
              <a:t>, </a:t>
            </a:r>
            <a:r>
              <a:rPr lang="nb-NO" dirty="0" err="1" smtClean="0"/>
              <a:t>RevEconStat</a:t>
            </a:r>
            <a:r>
              <a:rPr lang="nb-NO" dirty="0" smtClean="0"/>
              <a:t>, 2010</a:t>
            </a:r>
          </a:p>
          <a:p>
            <a:pPr lvl="1"/>
            <a:r>
              <a:rPr lang="nb-NO" dirty="0" err="1" smtClean="0"/>
              <a:t>Work</a:t>
            </a:r>
            <a:r>
              <a:rPr lang="nb-NO" dirty="0" smtClean="0"/>
              <a:t>/</a:t>
            </a:r>
            <a:r>
              <a:rPr lang="nb-NO" dirty="0" err="1" smtClean="0"/>
              <a:t>retirement</a:t>
            </a:r>
            <a:endParaRPr lang="nb-NO" dirty="0" smtClean="0"/>
          </a:p>
          <a:p>
            <a:r>
              <a:rPr lang="nb-NO" dirty="0" err="1" smtClean="0"/>
              <a:t>Elinder</a:t>
            </a:r>
            <a:r>
              <a:rPr lang="nb-NO" dirty="0" smtClean="0"/>
              <a:t>, </a:t>
            </a:r>
            <a:r>
              <a:rPr lang="nb-NO" dirty="0" err="1" smtClean="0"/>
              <a:t>Erixson</a:t>
            </a:r>
            <a:r>
              <a:rPr lang="nb-NO" dirty="0" smtClean="0"/>
              <a:t> and Ohlsson, BE Journal,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19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/>
              <a:t>A</a:t>
            </a:r>
            <a:r>
              <a:rPr lang="nb-NO" dirty="0" smtClean="0"/>
              <a:t>ccess to administrative data for </a:t>
            </a:r>
            <a:r>
              <a:rPr lang="nb-NO" dirty="0" err="1" smtClean="0"/>
              <a:t>whole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Income </a:t>
            </a:r>
            <a:r>
              <a:rPr lang="nb-NO" dirty="0" err="1"/>
              <a:t>s</a:t>
            </a:r>
            <a:r>
              <a:rPr lang="nb-NO" dirty="0" err="1" smtClean="0"/>
              <a:t>tatistics</a:t>
            </a:r>
            <a:r>
              <a:rPr lang="nb-NO" dirty="0" smtClean="0"/>
              <a:t> for person and families, 1997-2010</a:t>
            </a:r>
          </a:p>
          <a:p>
            <a:pPr lvl="1"/>
            <a:r>
              <a:rPr lang="nb-NO" dirty="0" smtClean="0"/>
              <a:t>Income, </a:t>
            </a:r>
            <a:r>
              <a:rPr lang="nb-NO" dirty="0" err="1" smtClean="0"/>
              <a:t>education</a:t>
            </a:r>
            <a:r>
              <a:rPr lang="nb-NO" dirty="0" smtClean="0"/>
              <a:t>, age, </a:t>
            </a:r>
            <a:r>
              <a:rPr lang="nb-NO" dirty="0" err="1" smtClean="0"/>
              <a:t>family</a:t>
            </a:r>
            <a:r>
              <a:rPr lang="nb-NO" dirty="0" smtClean="0"/>
              <a:t> </a:t>
            </a:r>
            <a:r>
              <a:rPr lang="nb-NO" dirty="0" err="1" smtClean="0"/>
              <a:t>composition</a:t>
            </a:r>
            <a:r>
              <a:rPr lang="nb-NO" dirty="0" smtClean="0"/>
              <a:t>, </a:t>
            </a:r>
            <a:r>
              <a:rPr lang="nb-NO" dirty="0" err="1" smtClean="0"/>
              <a:t>etc</a:t>
            </a:r>
            <a:endParaRPr lang="nb-NO" dirty="0" smtClean="0"/>
          </a:p>
          <a:p>
            <a:r>
              <a:rPr lang="nb-NO" dirty="0" err="1" smtClean="0"/>
              <a:t>Inheritance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, 1998-2006</a:t>
            </a:r>
          </a:p>
          <a:p>
            <a:pPr lvl="1"/>
            <a:r>
              <a:rPr lang="nb-NO" dirty="0" err="1" smtClean="0"/>
              <a:t>Intergenerational</a:t>
            </a:r>
            <a:r>
              <a:rPr lang="nb-NO" dirty="0" smtClean="0"/>
              <a:t> transfers</a:t>
            </a:r>
          </a:p>
          <a:p>
            <a:r>
              <a:rPr lang="nb-NO" dirty="0" err="1" smtClean="0"/>
              <a:t>Wage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endParaRPr lang="nb-NO" dirty="0" smtClean="0"/>
          </a:p>
          <a:p>
            <a:pPr lvl="1"/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hours</a:t>
            </a:r>
            <a:endParaRPr lang="nb-NO" dirty="0"/>
          </a:p>
          <a:p>
            <a:pPr lvl="2"/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formal and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intensive margin</a:t>
            </a:r>
          </a:p>
          <a:p>
            <a:pPr lvl="1"/>
            <a:r>
              <a:rPr lang="nb-NO" dirty="0" err="1" smtClean="0"/>
              <a:t>Somewhat</a:t>
            </a:r>
            <a:r>
              <a:rPr lang="nb-NO" dirty="0" smtClean="0"/>
              <a:t> </a:t>
            </a:r>
            <a:r>
              <a:rPr lang="nb-NO" dirty="0" err="1" smtClean="0"/>
              <a:t>smaller</a:t>
            </a:r>
            <a:r>
              <a:rPr lang="nb-NO" dirty="0" smtClean="0"/>
              <a:t>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946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D8B2-5E00-4F14-AF2A-2DF4ACE97A6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3" name="Bilde 2" descr="earlymarch2015_tot_vor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3" t="9751" r="22886" b="16418"/>
          <a:stretch/>
        </p:blipFill>
        <p:spPr>
          <a:xfrm>
            <a:off x="1043608" y="476672"/>
            <a:ext cx="70567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271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challenge</a:t>
            </a:r>
            <a:r>
              <a:rPr lang="nb-NO" dirty="0" smtClean="0"/>
              <a:t>: non-random sample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0" t="20432" r="3406" b="2055"/>
          <a:stretch/>
        </p:blipFill>
        <p:spPr>
          <a:xfrm>
            <a:off x="1619672" y="1988840"/>
            <a:ext cx="6336704" cy="4176464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63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Carnegie </a:t>
            </a:r>
            <a:r>
              <a:rPr lang="nb-NO" dirty="0" err="1" smtClean="0"/>
              <a:t>conjecture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Intergenerational </a:t>
            </a:r>
            <a:r>
              <a:rPr lang="en-US" dirty="0" smtClean="0"/>
              <a:t>transfers represent an income effect on the behavior of the recipient which reduces </a:t>
            </a:r>
            <a:r>
              <a:rPr lang="en-US" dirty="0"/>
              <a:t>the labor </a:t>
            </a:r>
            <a:r>
              <a:rPr lang="en-US" dirty="0" smtClean="0"/>
              <a:t>supply (Holtz-</a:t>
            </a:r>
            <a:r>
              <a:rPr lang="en-US" dirty="0" err="1" smtClean="0"/>
              <a:t>Eakin</a:t>
            </a:r>
            <a:r>
              <a:rPr lang="en-US" dirty="0"/>
              <a:t>, </a:t>
            </a:r>
            <a:r>
              <a:rPr lang="en-US" dirty="0" err="1"/>
              <a:t>Joulfaian</a:t>
            </a:r>
            <a:r>
              <a:rPr lang="en-US" dirty="0"/>
              <a:t> and Rosen, 1993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Inspired by Andrew Carnegie: “the </a:t>
            </a:r>
            <a:r>
              <a:rPr lang="en-US" dirty="0"/>
              <a:t>parent </a:t>
            </a:r>
            <a:r>
              <a:rPr lang="en-US" dirty="0" smtClean="0"/>
              <a:t>who leaves </a:t>
            </a:r>
            <a:r>
              <a:rPr lang="en-US" dirty="0"/>
              <a:t>his son enormous wealth generally deadens the talents and energies of </a:t>
            </a:r>
            <a:r>
              <a:rPr lang="en-US" dirty="0" smtClean="0"/>
              <a:t>the son</a:t>
            </a:r>
            <a:r>
              <a:rPr lang="en-US" dirty="0"/>
              <a:t>, and tempts him to live a less useful and less worthy life than he </a:t>
            </a:r>
            <a:r>
              <a:rPr lang="en-US" dirty="0" smtClean="0"/>
              <a:t>otherwise would ...” (Andrew Carnegie, 1889)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9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r>
              <a:rPr lang="nb-NO" dirty="0" smtClean="0"/>
              <a:t> (</a:t>
            </a:r>
            <a:r>
              <a:rPr lang="nb-NO" i="1" dirty="0" smtClean="0"/>
              <a:t>R</a:t>
            </a:r>
            <a:r>
              <a:rPr lang="nb-NO" dirty="0" smtClean="0"/>
              <a:t>) and non-</a:t>
            </a:r>
            <a:r>
              <a:rPr lang="nb-NO" dirty="0" err="1" smtClean="0"/>
              <a:t>recipients</a:t>
            </a:r>
            <a:r>
              <a:rPr lang="nb-NO" dirty="0" smtClean="0"/>
              <a:t> (</a:t>
            </a:r>
            <a:r>
              <a:rPr lang="nb-NO" i="1" dirty="0" smtClean="0"/>
              <a:t>NR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Outcomes</a:t>
            </a:r>
            <a:r>
              <a:rPr lang="nb-NO" dirty="0" smtClean="0"/>
              <a:t> (</a:t>
            </a:r>
            <a:r>
              <a:rPr lang="nb-NO" i="1" dirty="0" smtClean="0"/>
              <a:t>Y</a:t>
            </a:r>
            <a:r>
              <a:rPr lang="nb-NO" dirty="0" smtClean="0"/>
              <a:t>) dependent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recieving</a:t>
            </a:r>
            <a:r>
              <a:rPr lang="nb-NO" dirty="0" smtClean="0"/>
              <a:t> transfer (</a:t>
            </a:r>
            <a:r>
              <a:rPr lang="nb-NO" i="1" dirty="0" smtClean="0"/>
              <a:t>D</a:t>
            </a:r>
            <a:r>
              <a:rPr lang="nb-NO" dirty="0" smtClean="0"/>
              <a:t>)</a:t>
            </a:r>
            <a:endParaRPr lang="nb-NO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combining propensity score matching and regression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8280868"/>
              </p:ext>
            </p:extLst>
          </p:nvPr>
        </p:nvGraphicFramePr>
        <p:xfrm>
          <a:off x="1371600" y="2852738"/>
          <a:ext cx="5632450" cy="987425"/>
        </p:xfrm>
        <a:graphic>
          <a:graphicData uri="http://schemas.openxmlformats.org/presentationml/2006/ole">
            <p:oleObj spid="_x0000_s2096" name="Equation" r:id="rId4" imgW="2755800" imgH="4824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037879"/>
              </p:ext>
            </p:extLst>
          </p:nvPr>
        </p:nvGraphicFramePr>
        <p:xfrm>
          <a:off x="1331640" y="4797152"/>
          <a:ext cx="6292747" cy="746047"/>
        </p:xfrm>
        <a:graphic>
          <a:graphicData uri="http://schemas.openxmlformats.org/presentationml/2006/ole">
            <p:oleObj spid="_x0000_s2097" name="Equation" r:id="rId5" imgW="2463480" imgH="2919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245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Propensity</a:t>
            </a:r>
            <a:r>
              <a:rPr lang="nb-NO" dirty="0" smtClean="0"/>
              <a:t> score matching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Find</a:t>
            </a:r>
            <a:r>
              <a:rPr lang="nb-NO" dirty="0" smtClean="0"/>
              <a:t> a match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recipient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a person lives in </a:t>
            </a:r>
            <a:r>
              <a:rPr lang="nb-NO" dirty="0" err="1" smtClean="0"/>
              <a:t>family</a:t>
            </a:r>
            <a:r>
              <a:rPr lang="nb-NO" dirty="0" smtClean="0"/>
              <a:t> </a:t>
            </a:r>
            <a:r>
              <a:rPr lang="nb-NO" dirty="0" err="1" smtClean="0"/>
              <a:t>receiving</a:t>
            </a:r>
            <a:r>
              <a:rPr lang="nb-NO" dirty="0" smtClean="0"/>
              <a:t> </a:t>
            </a:r>
            <a:r>
              <a:rPr lang="nb-NO" dirty="0" err="1" smtClean="0"/>
              <a:t>inheritance</a:t>
            </a:r>
            <a:endParaRPr lang="nb-NO" dirty="0" smtClean="0"/>
          </a:p>
          <a:p>
            <a:r>
              <a:rPr lang="nb-NO" dirty="0" smtClean="0"/>
              <a:t>Benefit from </a:t>
            </a:r>
            <a:r>
              <a:rPr lang="nb-NO" dirty="0" err="1" smtClean="0"/>
              <a:t>rich</a:t>
            </a:r>
            <a:r>
              <a:rPr lang="nb-NO" dirty="0" smtClean="0"/>
              <a:t> data </a:t>
            </a:r>
            <a:r>
              <a:rPr lang="nb-NO" dirty="0" err="1" smtClean="0"/>
              <a:t>sets</a:t>
            </a:r>
            <a:r>
              <a:rPr lang="nb-NO" dirty="0" smtClean="0"/>
              <a:t>, i.e.,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observations</a:t>
            </a:r>
            <a:endParaRPr lang="nb-NO" dirty="0" smtClean="0"/>
          </a:p>
          <a:p>
            <a:r>
              <a:rPr lang="nb-NO" dirty="0" smtClean="0"/>
              <a:t>Matching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endParaRPr lang="nb-NO" dirty="0" smtClean="0"/>
          </a:p>
          <a:p>
            <a:pPr lvl="1"/>
            <a:r>
              <a:rPr lang="nb-NO" dirty="0" err="1" smtClean="0"/>
              <a:t>Several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dirty="0" smtClean="0"/>
              <a:t> variables, </a:t>
            </a:r>
            <a:r>
              <a:rPr lang="nb-NO" dirty="0" err="1" smtClean="0"/>
              <a:t>gender</a:t>
            </a:r>
            <a:r>
              <a:rPr lang="nb-NO" dirty="0" smtClean="0"/>
              <a:t> , age, </a:t>
            </a:r>
            <a:r>
              <a:rPr lang="nb-NO" dirty="0" err="1" smtClean="0"/>
              <a:t>education</a:t>
            </a:r>
            <a:r>
              <a:rPr lang="nb-NO" dirty="0" smtClean="0"/>
              <a:t>, </a:t>
            </a:r>
            <a:r>
              <a:rPr lang="nb-NO" dirty="0" err="1" smtClean="0"/>
              <a:t>characteristics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parents</a:t>
            </a:r>
            <a:r>
              <a:rPr lang="nb-NO" dirty="0" smtClean="0"/>
              <a:t>, </a:t>
            </a:r>
            <a:r>
              <a:rPr lang="nb-NO" dirty="0" err="1" smtClean="0"/>
              <a:t>etc</a:t>
            </a:r>
            <a:endParaRPr lang="nb-NO" dirty="0" smtClean="0"/>
          </a:p>
          <a:p>
            <a:r>
              <a:rPr lang="nb-NO" dirty="0" err="1" smtClean="0"/>
              <a:t>Propensity</a:t>
            </a:r>
            <a:r>
              <a:rPr lang="nb-NO" dirty="0" smtClean="0"/>
              <a:t> score </a:t>
            </a:r>
            <a:r>
              <a:rPr lang="nb-NO" dirty="0" err="1" smtClean="0"/>
              <a:t>method</a:t>
            </a:r>
            <a:r>
              <a:rPr lang="nb-NO" dirty="0" smtClean="0"/>
              <a:t> </a:t>
            </a:r>
            <a:r>
              <a:rPr lang="nb-NO" dirty="0" err="1" smtClean="0"/>
              <a:t>close</a:t>
            </a:r>
            <a:r>
              <a:rPr lang="nb-NO" dirty="0" smtClean="0"/>
              <a:t> to </a:t>
            </a:r>
            <a:r>
              <a:rPr lang="nb-NO" dirty="0" err="1" smtClean="0"/>
              <a:t>regression</a:t>
            </a:r>
            <a:endParaRPr lang="nb-NO" dirty="0" smtClean="0"/>
          </a:p>
          <a:p>
            <a:pPr lvl="1"/>
            <a:r>
              <a:rPr lang="nb-NO" dirty="0" smtClean="0"/>
              <a:t>Less vulnerable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urse-of-dimensionality</a:t>
            </a:r>
            <a:r>
              <a:rPr lang="nb-NO" dirty="0" smtClean="0"/>
              <a:t> problem</a:t>
            </a:r>
          </a:p>
          <a:p>
            <a:pPr lvl="1"/>
            <a:r>
              <a:rPr lang="nb-NO" dirty="0" smtClean="0"/>
              <a:t>Makes it </a:t>
            </a:r>
            <a:r>
              <a:rPr lang="nb-NO" dirty="0" err="1" smtClean="0"/>
              <a:t>easy</a:t>
            </a:r>
            <a:r>
              <a:rPr lang="nb-NO" dirty="0" smtClean="0"/>
              <a:t> to </a:t>
            </a:r>
            <a:r>
              <a:rPr lang="nb-NO" dirty="0" err="1" smtClean="0"/>
              <a:t>allow</a:t>
            </a:r>
            <a:r>
              <a:rPr lang="nb-NO" dirty="0" smtClean="0"/>
              <a:t> for </a:t>
            </a:r>
            <a:r>
              <a:rPr lang="nb-NO" dirty="0" err="1" smtClean="0"/>
              <a:t>heterogeneous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endParaRPr lang="nb-NO" dirty="0" smtClean="0"/>
          </a:p>
          <a:p>
            <a:pPr lvl="2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observations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r>
              <a:rPr lang="nb-NO" dirty="0" smtClean="0"/>
              <a:t> and non-</a:t>
            </a:r>
            <a:r>
              <a:rPr lang="nb-NO" dirty="0" err="1" smtClean="0"/>
              <a:t>recipients</a:t>
            </a:r>
            <a:r>
              <a:rPr lang="nb-NO" dirty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and </a:t>
            </a:r>
            <a:r>
              <a:rPr lang="nb-NO" dirty="0" err="1" smtClean="0"/>
              <a:t>after</a:t>
            </a:r>
            <a:r>
              <a:rPr lang="nb-NO" dirty="0" smtClean="0"/>
              <a:t> transfer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1772816"/>
            <a:ext cx="8382000" cy="4824536"/>
          </a:xfrm>
        </p:spPr>
        <p:txBody>
          <a:bodyPr/>
          <a:lstStyle/>
          <a:p>
            <a:r>
              <a:rPr lang="nb-NO" dirty="0" err="1" smtClean="0"/>
              <a:t>Assign</a:t>
            </a:r>
            <a:r>
              <a:rPr lang="nb-NO" dirty="0" smtClean="0"/>
              <a:t> a time for letting </a:t>
            </a:r>
            <a:r>
              <a:rPr lang="nb-NO" dirty="0" err="1" smtClean="0"/>
              <a:t>the</a:t>
            </a:r>
            <a:r>
              <a:rPr lang="nb-NO" dirty="0" smtClean="0"/>
              <a:t> transfer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place</a:t>
            </a:r>
            <a:endParaRPr lang="nb-NO" dirty="0" smtClean="0"/>
          </a:p>
          <a:p>
            <a:pPr lvl="1"/>
            <a:r>
              <a:rPr lang="nb-NO" dirty="0" smtClean="0"/>
              <a:t>2000 -2004</a:t>
            </a:r>
          </a:p>
          <a:p>
            <a:r>
              <a:rPr lang="nb-NO" dirty="0" err="1" smtClean="0"/>
              <a:t>Define</a:t>
            </a:r>
            <a:r>
              <a:rPr lang="nb-NO" dirty="0" smtClean="0"/>
              <a:t> a matching </a:t>
            </a:r>
            <a:r>
              <a:rPr lang="nb-NO" dirty="0" err="1" smtClean="0"/>
              <a:t>year</a:t>
            </a:r>
            <a:endParaRPr lang="nb-NO" dirty="0"/>
          </a:p>
          <a:p>
            <a:pPr lvl="1"/>
            <a:r>
              <a:rPr lang="nb-NO" dirty="0" smtClean="0"/>
              <a:t>Three </a:t>
            </a:r>
            <a:r>
              <a:rPr lang="nb-NO" dirty="0" err="1" smtClean="0"/>
              <a:t>years</a:t>
            </a:r>
            <a:r>
              <a:rPr lang="nb-NO" dirty="0" smtClean="0"/>
              <a:t> prior to </a:t>
            </a:r>
            <a:r>
              <a:rPr lang="nb-NO" dirty="0" err="1" smtClean="0"/>
              <a:t>the</a:t>
            </a:r>
            <a:r>
              <a:rPr lang="nb-NO" dirty="0" smtClean="0"/>
              <a:t> transfer </a:t>
            </a:r>
            <a:r>
              <a:rPr lang="nb-NO" dirty="0" err="1" smtClean="0"/>
              <a:t>year</a:t>
            </a:r>
            <a:endParaRPr lang="nb-NO" dirty="0" smtClean="0"/>
          </a:p>
          <a:p>
            <a:pPr lvl="1"/>
            <a:r>
              <a:rPr lang="nb-NO" dirty="0"/>
              <a:t>Non-</a:t>
            </a:r>
            <a:r>
              <a:rPr lang="nb-NO" dirty="0" err="1"/>
              <a:t>recipients</a:t>
            </a:r>
            <a:r>
              <a:rPr lang="nb-NO" dirty="0"/>
              <a:t> </a:t>
            </a:r>
            <a:r>
              <a:rPr lang="nb-NO" dirty="0" err="1"/>
              <a:t>receive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 «</a:t>
            </a:r>
            <a:r>
              <a:rPr lang="nb-NO" dirty="0" smtClean="0"/>
              <a:t>transfer </a:t>
            </a:r>
            <a:r>
              <a:rPr lang="nb-NO" dirty="0" err="1" smtClean="0"/>
              <a:t>year</a:t>
            </a:r>
            <a:r>
              <a:rPr lang="nb-NO" dirty="0" smtClean="0"/>
              <a:t>» </a:t>
            </a:r>
            <a:r>
              <a:rPr lang="nb-NO" dirty="0"/>
              <a:t>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smtClean="0"/>
              <a:t>match</a:t>
            </a:r>
          </a:p>
          <a:p>
            <a:r>
              <a:rPr lang="nb-NO" dirty="0" smtClean="0"/>
              <a:t>Present Carnegie </a:t>
            </a:r>
            <a:r>
              <a:rPr lang="nb-NO" dirty="0" err="1" smtClean="0"/>
              <a:t>effets</a:t>
            </a:r>
            <a:r>
              <a:rPr lang="nb-NO" dirty="0" smtClean="0"/>
              <a:t> for </a:t>
            </a:r>
            <a:r>
              <a:rPr lang="nb-NO" dirty="0" err="1" smtClean="0"/>
              <a:t>six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transfer and for </a:t>
            </a:r>
            <a:r>
              <a:rPr lang="nb-NO" dirty="0" err="1" smtClean="0"/>
              <a:t>six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transfer </a:t>
            </a:r>
            <a:r>
              <a:rPr lang="nb-NO" dirty="0" err="1" smtClean="0"/>
              <a:t>year</a:t>
            </a:r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dirty="0" smtClean="0"/>
              <a:t> data for 1997-2010</a:t>
            </a:r>
          </a:p>
          <a:p>
            <a:pPr lvl="1"/>
            <a:r>
              <a:rPr lang="nb-NO" dirty="0" smtClean="0"/>
              <a:t>As </a:t>
            </a:r>
            <a:r>
              <a:rPr lang="nb-NO" dirty="0" err="1" smtClean="0"/>
              <a:t>individuals</a:t>
            </a:r>
            <a:r>
              <a:rPr lang="nb-NO" dirty="0" smtClean="0"/>
              <a:t> </a:t>
            </a:r>
            <a:r>
              <a:rPr lang="nb-NO" dirty="0" err="1" smtClean="0"/>
              <a:t>inherit</a:t>
            </a:r>
            <a:r>
              <a:rPr lang="nb-NO" dirty="0" smtClean="0"/>
              <a:t> in </a:t>
            </a:r>
            <a:r>
              <a:rPr lang="nb-NO" dirty="0" err="1" smtClean="0"/>
              <a:t>various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, 2000-2004, different </a:t>
            </a:r>
            <a:r>
              <a:rPr lang="nb-NO" dirty="0" err="1" smtClean="0"/>
              <a:t>observations</a:t>
            </a:r>
            <a:r>
              <a:rPr lang="nb-NO" dirty="0" smtClean="0"/>
              <a:t> </a:t>
            </a:r>
            <a:r>
              <a:rPr lang="nb-NO" dirty="0" err="1" smtClean="0"/>
              <a:t>enter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</a:t>
            </a:r>
            <a:r>
              <a:rPr lang="nb-NO" dirty="0" err="1" smtClean="0"/>
              <a:t>years</a:t>
            </a:r>
            <a:endParaRPr lang="nb-NO" dirty="0" smtClean="0"/>
          </a:p>
          <a:p>
            <a:pPr lvl="2"/>
            <a:r>
              <a:rPr lang="nb-NO" dirty="0" smtClean="0"/>
              <a:t>For </a:t>
            </a:r>
            <a:r>
              <a:rPr lang="nb-NO" dirty="0" err="1" smtClean="0"/>
              <a:t>example</a:t>
            </a:r>
            <a:r>
              <a:rPr lang="nb-NO" dirty="0" smtClean="0"/>
              <a:t>, person </a:t>
            </a:r>
            <a:r>
              <a:rPr lang="nb-NO" dirty="0" err="1" smtClean="0"/>
              <a:t>inheriting</a:t>
            </a:r>
            <a:r>
              <a:rPr lang="nb-NO" dirty="0" smtClean="0"/>
              <a:t> in 2000 is </a:t>
            </a:r>
            <a:r>
              <a:rPr lang="nb-NO" dirty="0" err="1" smtClean="0"/>
              <a:t>observed</a:t>
            </a:r>
            <a:r>
              <a:rPr lang="nb-NO" dirty="0" smtClean="0"/>
              <a:t> in 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 «</a:t>
            </a:r>
            <a:r>
              <a:rPr lang="nb-NO" dirty="0" err="1" smtClean="0"/>
              <a:t>before</a:t>
            </a:r>
            <a:r>
              <a:rPr lang="nb-NO" dirty="0" smtClean="0"/>
              <a:t>» (1997, 1998, and 1999) and </a:t>
            </a:r>
            <a:r>
              <a:rPr lang="nb-NO" dirty="0" err="1" smtClean="0"/>
              <a:t>six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r>
              <a:rPr lang="nb-NO" dirty="0" smtClean="0"/>
              <a:t> «</a:t>
            </a:r>
            <a:r>
              <a:rPr lang="nb-NO" dirty="0" err="1" smtClean="0"/>
              <a:t>after</a:t>
            </a:r>
            <a:r>
              <a:rPr lang="nb-NO" dirty="0" smtClean="0"/>
              <a:t>» (2001-2006)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47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wage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smtClean="0"/>
              <a:t>: all </a:t>
            </a:r>
            <a:r>
              <a:rPr lang="nb-NO" dirty="0" smtClean="0"/>
              <a:t>and </a:t>
            </a:r>
            <a:r>
              <a:rPr lang="nb-NO" dirty="0" err="1" smtClean="0"/>
              <a:t>recipients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large</a:t>
            </a:r>
            <a:r>
              <a:rPr lang="nb-NO" dirty="0" smtClean="0"/>
              <a:t> transfers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3" t="10741" r="12092" b="8809"/>
          <a:stretch/>
        </p:blipFill>
        <p:spPr>
          <a:xfrm>
            <a:off x="539552" y="1844824"/>
            <a:ext cx="7920880" cy="4752528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6191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dirty="0" smtClean="0"/>
              <a:t> in </a:t>
            </a:r>
            <a:r>
              <a:rPr lang="nb-NO" dirty="0" err="1" smtClean="0"/>
              <a:t>graph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3" t="13383" r="3406" b="3817"/>
          <a:stretch/>
        </p:blipFill>
        <p:spPr>
          <a:xfrm>
            <a:off x="1043608" y="1628800"/>
            <a:ext cx="7272808" cy="4896544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957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Probability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reducing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hours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7" name="Plassholder for innhold 6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4" t="26890" r="15064" b="4404"/>
          <a:stretch/>
        </p:blipFill>
        <p:spPr>
          <a:xfrm>
            <a:off x="899592" y="1628800"/>
            <a:ext cx="7344816" cy="4824536"/>
          </a:xfrm>
        </p:spPr>
      </p:pic>
    </p:spTree>
    <p:extLst>
      <p:ext uri="{BB962C8B-B14F-4D97-AF65-F5344CB8AC3E}">
        <p14:creationId xmlns:p14="http://schemas.microsoft.com/office/powerpoint/2010/main" xmlns="" val="15958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Variation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age </a:t>
            </a:r>
            <a:r>
              <a:rPr lang="nb-NO" dirty="0" err="1" smtClean="0"/>
              <a:t>heir</a:t>
            </a:r>
            <a:r>
              <a:rPr lang="nb-NO" dirty="0" smtClean="0"/>
              <a:t>/non-</a:t>
            </a:r>
            <a:r>
              <a:rPr lang="nb-NO" dirty="0" err="1" smtClean="0"/>
              <a:t>heirs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9" t="19844" r="20550" b="8809"/>
          <a:stretch/>
        </p:blipFill>
        <p:spPr>
          <a:xfrm>
            <a:off x="683568" y="1628800"/>
            <a:ext cx="7560840" cy="4824536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722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Further</a:t>
            </a:r>
            <a:r>
              <a:rPr lang="nb-NO" dirty="0" smtClean="0"/>
              <a:t> </a:t>
            </a:r>
            <a:r>
              <a:rPr lang="nb-NO" dirty="0" err="1" smtClean="0"/>
              <a:t>check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8" t="21899" r="2034" b="17617"/>
          <a:stretch/>
        </p:blipFill>
        <p:spPr>
          <a:xfrm>
            <a:off x="899592" y="1484784"/>
            <a:ext cx="7344816" cy="4752528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163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early</a:t>
            </a:r>
            <a:r>
              <a:rPr lang="nb-NO" dirty="0" smtClean="0"/>
              <a:t> </a:t>
            </a:r>
            <a:r>
              <a:rPr lang="nb-NO" dirty="0" err="1" smtClean="0"/>
              <a:t>retirement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7" t="18375" r="3634" b="3817"/>
          <a:stretch/>
        </p:blipFill>
        <p:spPr>
          <a:xfrm>
            <a:off x="899592" y="1628800"/>
            <a:ext cx="7200800" cy="4824536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191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Robustness</a:t>
            </a:r>
            <a:r>
              <a:rPr lang="nb-NO" dirty="0" smtClean="0"/>
              <a:t> test: </a:t>
            </a:r>
            <a:r>
              <a:rPr lang="nb-NO" dirty="0" err="1" smtClean="0"/>
              <a:t>unobserved</a:t>
            </a:r>
            <a:r>
              <a:rPr lang="nb-NO" dirty="0" smtClean="0"/>
              <a:t> heterogen.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73" t="23073" r="15978" b="32297"/>
          <a:stretch/>
        </p:blipFill>
        <p:spPr>
          <a:xfrm>
            <a:off x="971600" y="1484784"/>
            <a:ext cx="7416824" cy="4968552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06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010816"/>
          </a:xfrm>
        </p:spPr>
        <p:txBody>
          <a:bodyPr/>
          <a:lstStyle/>
          <a:p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face a fundamental </a:t>
            </a:r>
            <a:r>
              <a:rPr lang="nb-NO" dirty="0" err="1" smtClean="0"/>
              <a:t>measurement</a:t>
            </a:r>
            <a:r>
              <a:rPr lang="nb-NO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Perfectly</a:t>
            </a:r>
            <a:r>
              <a:rPr lang="nb-NO" dirty="0" smtClean="0"/>
              <a:t> </a:t>
            </a:r>
            <a:r>
              <a:rPr lang="nb-NO" dirty="0" err="1" smtClean="0"/>
              <a:t>foreseen</a:t>
            </a:r>
            <a:r>
              <a:rPr lang="nb-NO" dirty="0" smtClean="0"/>
              <a:t> </a:t>
            </a:r>
            <a:r>
              <a:rPr lang="nb-NO" dirty="0" err="1" smtClean="0"/>
              <a:t>bequests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be </a:t>
            </a:r>
            <a:r>
              <a:rPr lang="nb-NO" dirty="0" err="1" smtClean="0"/>
              <a:t>fully</a:t>
            </a:r>
            <a:r>
              <a:rPr lang="nb-NO" dirty="0" smtClean="0"/>
              <a:t> </a:t>
            </a:r>
            <a:r>
              <a:rPr lang="nb-NO" dirty="0" err="1" smtClean="0"/>
              <a:t>absorbed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life-</a:t>
            </a:r>
            <a:r>
              <a:rPr lang="nb-NO" dirty="0" err="1" smtClean="0"/>
              <a:t>cycle</a:t>
            </a:r>
            <a:r>
              <a:rPr lang="nb-NO" dirty="0" smtClean="0"/>
              <a:t> plan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agent</a:t>
            </a:r>
          </a:p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/>
              <a:t>w</a:t>
            </a:r>
            <a:r>
              <a:rPr lang="nb-NO" dirty="0" err="1" smtClean="0"/>
              <a:t>e</a:t>
            </a:r>
            <a:r>
              <a:rPr lang="nb-NO" dirty="0" smtClean="0"/>
              <a:t> still </a:t>
            </a:r>
            <a:r>
              <a:rPr lang="nb-NO" dirty="0" err="1" smtClean="0"/>
              <a:t>expect</a:t>
            </a:r>
            <a:r>
              <a:rPr lang="nb-NO" dirty="0" smtClean="0"/>
              <a:t> to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responses</a:t>
            </a:r>
            <a:r>
              <a:rPr lang="nb-NO" dirty="0" smtClean="0"/>
              <a:t> </a:t>
            </a:r>
            <a:r>
              <a:rPr lang="nb-NO" dirty="0" err="1" smtClean="0"/>
              <a:t>shortly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smtClean="0"/>
              <a:t>transfer</a:t>
            </a:r>
          </a:p>
          <a:p>
            <a:pPr lvl="1"/>
            <a:r>
              <a:rPr lang="nb-NO" dirty="0" err="1" smtClean="0"/>
              <a:t>Uncertainty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timing and </a:t>
            </a:r>
            <a:r>
              <a:rPr lang="nb-NO" dirty="0" err="1" smtClean="0"/>
              <a:t>amounts</a:t>
            </a:r>
            <a:endParaRPr lang="nb-NO" dirty="0" smtClean="0"/>
          </a:p>
          <a:p>
            <a:pPr lvl="1"/>
            <a:r>
              <a:rPr lang="nb-NO" dirty="0" smtClean="0"/>
              <a:t>Credit </a:t>
            </a:r>
            <a:r>
              <a:rPr lang="nb-NO" dirty="0" err="1" smtClean="0"/>
              <a:t>constraints</a:t>
            </a:r>
            <a:endParaRPr lang="nb-NO" dirty="0" smtClean="0"/>
          </a:p>
          <a:p>
            <a:pPr lvl="1"/>
            <a:r>
              <a:rPr lang="nb-NO" dirty="0" smtClean="0"/>
              <a:t>Risk </a:t>
            </a:r>
            <a:r>
              <a:rPr lang="nb-NO" dirty="0" err="1" smtClean="0"/>
              <a:t>averse</a:t>
            </a:r>
            <a:r>
              <a:rPr lang="nb-NO" dirty="0" smtClean="0"/>
              <a:t> </a:t>
            </a:r>
            <a:r>
              <a:rPr lang="nb-NO" dirty="0" err="1" smtClean="0"/>
              <a:t>recipients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22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Robustness</a:t>
            </a:r>
            <a:r>
              <a:rPr lang="nb-NO" dirty="0" smtClean="0"/>
              <a:t> test: </a:t>
            </a:r>
            <a:r>
              <a:rPr lang="nb-NO" dirty="0" err="1" smtClean="0"/>
              <a:t>further</a:t>
            </a:r>
            <a:r>
              <a:rPr lang="nb-NO" dirty="0" smtClean="0"/>
              <a:t> data </a:t>
            </a:r>
            <a:r>
              <a:rPr lang="nb-NO" dirty="0" err="1" smtClean="0"/>
              <a:t>restriction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7" t="32176" r="22379" b="15561"/>
          <a:stretch/>
        </p:blipFill>
        <p:spPr>
          <a:xfrm>
            <a:off x="827584" y="1628800"/>
            <a:ext cx="7560840" cy="4896544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5712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Robustness</a:t>
            </a:r>
            <a:r>
              <a:rPr lang="nb-NO" dirty="0" smtClean="0"/>
              <a:t> test: </a:t>
            </a:r>
            <a:r>
              <a:rPr lang="nb-NO" dirty="0" err="1" smtClean="0"/>
              <a:t>move</a:t>
            </a:r>
            <a:r>
              <a:rPr lang="nb-NO" dirty="0" smtClean="0"/>
              <a:t> to </a:t>
            </a:r>
            <a:r>
              <a:rPr lang="nb-NO" dirty="0" err="1" smtClean="0"/>
              <a:t>self-employm</a:t>
            </a:r>
            <a:r>
              <a:rPr lang="nb-NO" dirty="0"/>
              <a:t>.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5" name="Plassholder for innhold 4" descr="earlymarch2015_tot_vo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6" t="15500" r="16678" b="10453"/>
          <a:stretch/>
        </p:blipFill>
        <p:spPr>
          <a:xfrm>
            <a:off x="971600" y="1484784"/>
            <a:ext cx="7344816" cy="4968552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587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Provide</a:t>
            </a:r>
            <a:r>
              <a:rPr lang="nb-NO" dirty="0" smtClean="0"/>
              <a:t> a </a:t>
            </a:r>
            <a:r>
              <a:rPr lang="nb-NO" dirty="0" err="1" smtClean="0"/>
              <a:t>broad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short</a:t>
            </a:r>
            <a:r>
              <a:rPr lang="nb-NO" dirty="0" smtClean="0"/>
              <a:t>-term (</a:t>
            </a:r>
            <a:r>
              <a:rPr lang="nb-NO" dirty="0" err="1" smtClean="0"/>
              <a:t>unanticipated</a:t>
            </a:r>
            <a:r>
              <a:rPr lang="nb-NO" dirty="0" smtClean="0"/>
              <a:t>) Carnegie </a:t>
            </a:r>
            <a:r>
              <a:rPr lang="nb-NO" dirty="0" err="1" smtClean="0"/>
              <a:t>effects</a:t>
            </a:r>
            <a:endParaRPr lang="nb-NO" dirty="0" smtClean="0"/>
          </a:p>
          <a:p>
            <a:r>
              <a:rPr lang="nb-NO" dirty="0" smtClean="0"/>
              <a:t>[More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needed</a:t>
            </a:r>
            <a:r>
              <a:rPr lang="nb-NO" dirty="0" smtClean="0"/>
              <a:t> in order to </a:t>
            </a:r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estimates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total </a:t>
            </a:r>
            <a:r>
              <a:rPr lang="nb-NO" dirty="0" err="1" smtClean="0"/>
              <a:t>effects</a:t>
            </a:r>
            <a:r>
              <a:rPr lang="nb-NO" dirty="0" smtClean="0"/>
              <a:t>]</a:t>
            </a:r>
          </a:p>
          <a:p>
            <a:r>
              <a:rPr lang="nb-NO" dirty="0" smtClean="0"/>
              <a:t>The Carnegie </a:t>
            </a:r>
            <a:r>
              <a:rPr lang="nb-NO" dirty="0" err="1" smtClean="0"/>
              <a:t>effect</a:t>
            </a:r>
            <a:r>
              <a:rPr lang="nb-NO" dirty="0" smtClean="0"/>
              <a:t> is an </a:t>
            </a:r>
            <a:r>
              <a:rPr lang="nb-NO" dirty="0" err="1" smtClean="0"/>
              <a:t>idiosyncratic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endParaRPr lang="nb-NO" dirty="0" smtClean="0"/>
          </a:p>
          <a:p>
            <a:r>
              <a:rPr lang="nb-NO" dirty="0" smtClean="0"/>
              <a:t>Real 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inheritance</a:t>
            </a:r>
            <a:r>
              <a:rPr lang="nb-NO" dirty="0" smtClean="0"/>
              <a:t>/</a:t>
            </a:r>
            <a:r>
              <a:rPr lang="nb-NO" dirty="0" err="1" smtClean="0"/>
              <a:t>estate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systems </a:t>
            </a:r>
            <a:r>
              <a:rPr lang="nb-NO" dirty="0" err="1" smtClean="0"/>
              <a:t>account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heterogeneity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observed</a:t>
            </a:r>
            <a:endParaRPr lang="nb-NO" dirty="0" smtClean="0"/>
          </a:p>
          <a:p>
            <a:pPr lvl="1"/>
            <a:r>
              <a:rPr lang="nb-NO" dirty="0" smtClean="0"/>
              <a:t>Progressive</a:t>
            </a:r>
          </a:p>
          <a:p>
            <a:pPr lvl="1"/>
            <a:r>
              <a:rPr lang="nb-NO" dirty="0" smtClean="0"/>
              <a:t>Less </a:t>
            </a:r>
            <a:r>
              <a:rPr lang="nb-NO" dirty="0" err="1" smtClean="0"/>
              <a:t>taxation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/>
              <a:t> </a:t>
            </a:r>
            <a:r>
              <a:rPr lang="nb-NO" dirty="0" err="1" smtClean="0"/>
              <a:t>recipients</a:t>
            </a:r>
            <a:r>
              <a:rPr lang="nb-NO" dirty="0" smtClean="0"/>
              <a:t> in </a:t>
            </a:r>
            <a:r>
              <a:rPr lang="nb-NO" dirty="0" err="1" smtClean="0"/>
              <a:t>direct</a:t>
            </a:r>
            <a:r>
              <a:rPr lang="nb-NO" dirty="0" smtClean="0"/>
              <a:t> line </a:t>
            </a:r>
            <a:r>
              <a:rPr lang="nb-NO" dirty="0" err="1" smtClean="0"/>
              <a:t>than</a:t>
            </a:r>
            <a:r>
              <a:rPr lang="nb-NO" dirty="0"/>
              <a:t> </a:t>
            </a:r>
            <a:r>
              <a:rPr lang="nb-NO" dirty="0" err="1" smtClean="0"/>
              <a:t>recipients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/>
              <a:t> </a:t>
            </a:r>
            <a:r>
              <a:rPr lang="nb-NO" dirty="0" smtClean="0"/>
              <a:t>or </a:t>
            </a:r>
            <a:r>
              <a:rPr lang="nb-NO" dirty="0" err="1" smtClean="0"/>
              <a:t>little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r>
              <a:rPr lang="nb-NO" dirty="0" smtClean="0"/>
              <a:t> ties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917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dirty="0"/>
              <a:t>Carnegie </a:t>
            </a:r>
            <a:r>
              <a:rPr lang="nb-NO" dirty="0" err="1"/>
              <a:t>effect</a:t>
            </a:r>
            <a:r>
              <a:rPr lang="nb-NO" dirty="0"/>
              <a:t> </a:t>
            </a:r>
            <a:r>
              <a:rPr lang="nb-NO" dirty="0" err="1"/>
              <a:t>captures</a:t>
            </a:r>
            <a:r>
              <a:rPr lang="nb-NO" dirty="0"/>
              <a:t> a </a:t>
            </a:r>
            <a:r>
              <a:rPr lang="nb-NO" dirty="0" err="1"/>
              <a:t>key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inheritance</a:t>
            </a:r>
            <a:r>
              <a:rPr lang="nb-NO" dirty="0"/>
              <a:t>/</a:t>
            </a:r>
            <a:r>
              <a:rPr lang="nb-NO" dirty="0" err="1"/>
              <a:t>estate</a:t>
            </a:r>
            <a:r>
              <a:rPr lang="nb-NO" dirty="0"/>
              <a:t> </a:t>
            </a:r>
            <a:r>
              <a:rPr lang="nb-NO" dirty="0" err="1"/>
              <a:t>tax</a:t>
            </a:r>
            <a:r>
              <a:rPr lang="nb-NO" dirty="0"/>
              <a:t> </a:t>
            </a:r>
            <a:r>
              <a:rPr lang="nb-NO" dirty="0" err="1"/>
              <a:t>discussion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Given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incentive</a:t>
            </a:r>
            <a:r>
              <a:rPr lang="nb-NO" dirty="0" smtClean="0"/>
              <a:t> </a:t>
            </a:r>
            <a:r>
              <a:rPr lang="nb-NO" dirty="0" err="1" smtClean="0"/>
              <a:t>constraint</a:t>
            </a:r>
            <a:r>
              <a:rPr lang="nb-NO" dirty="0" smtClean="0"/>
              <a:t> (from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income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) a </a:t>
            </a:r>
            <a:r>
              <a:rPr lang="nb-NO" dirty="0" err="1" smtClean="0"/>
              <a:t>significant</a:t>
            </a:r>
            <a:r>
              <a:rPr lang="nb-NO" dirty="0" smtClean="0"/>
              <a:t> Carnegie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strenghtens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case for </a:t>
            </a:r>
            <a:r>
              <a:rPr lang="nb-NO" dirty="0" err="1" smtClean="0"/>
              <a:t>taxation</a:t>
            </a:r>
            <a:endParaRPr lang="nb-NO" dirty="0"/>
          </a:p>
          <a:p>
            <a:r>
              <a:rPr lang="en-US" dirty="0" smtClean="0"/>
              <a:t>Carnegie economic impact depends 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the responders are</a:t>
            </a:r>
            <a:endParaRPr lang="nb-NO" dirty="0"/>
          </a:p>
          <a:p>
            <a:pPr lvl="1"/>
            <a:r>
              <a:rPr lang="nb-NO" dirty="0" err="1" smtClean="0"/>
              <a:t>Response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</a:t>
            </a:r>
            <a:r>
              <a:rPr lang="nb-NO" dirty="0" err="1" smtClean="0"/>
              <a:t>across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nb-NO" dirty="0" smtClean="0"/>
          </a:p>
          <a:p>
            <a:pPr lvl="1"/>
            <a:r>
              <a:rPr lang="nb-NO" dirty="0" err="1" smtClean="0"/>
              <a:t>Persistence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responses</a:t>
            </a:r>
            <a:endParaRPr lang="nb-NO" dirty="0" smtClean="0"/>
          </a:p>
          <a:p>
            <a:pPr marL="436562" lvl="1" indent="0">
              <a:buNone/>
            </a:pPr>
            <a:endParaRPr lang="nb-NO" dirty="0"/>
          </a:p>
          <a:p>
            <a:pPr marL="19050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66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Taxation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bequests</a:t>
            </a:r>
            <a:r>
              <a:rPr lang="nb-NO" dirty="0"/>
              <a:t> under </a:t>
            </a:r>
            <a:r>
              <a:rPr lang="nb-NO" dirty="0" err="1" smtClean="0"/>
              <a:t>pressure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Cut</a:t>
            </a:r>
            <a:r>
              <a:rPr lang="nb-NO" dirty="0" smtClean="0"/>
              <a:t> in </a:t>
            </a:r>
            <a:r>
              <a:rPr lang="nb-NO" dirty="0" err="1" smtClean="0"/>
              <a:t>several</a:t>
            </a:r>
            <a:r>
              <a:rPr lang="nb-NO" dirty="0" smtClean="0"/>
              <a:t> OECD </a:t>
            </a:r>
            <a:r>
              <a:rPr lang="nb-NO" dirty="0" err="1" smtClean="0"/>
              <a:t>countries</a:t>
            </a:r>
            <a:endParaRPr lang="nb-NO" dirty="0" smtClean="0"/>
          </a:p>
          <a:p>
            <a:pPr lvl="2"/>
            <a:r>
              <a:rPr lang="nb-NO" dirty="0" smtClean="0"/>
              <a:t>US, UK, </a:t>
            </a:r>
            <a:r>
              <a:rPr lang="nb-NO" dirty="0" err="1" smtClean="0"/>
              <a:t>Italy</a:t>
            </a:r>
            <a:r>
              <a:rPr lang="nb-NO" dirty="0" smtClean="0"/>
              <a:t> and France</a:t>
            </a:r>
          </a:p>
          <a:p>
            <a:r>
              <a:rPr lang="nb-NO" dirty="0" err="1" smtClean="0"/>
              <a:t>Abolished</a:t>
            </a:r>
            <a:endParaRPr lang="nb-NO" dirty="0" smtClean="0"/>
          </a:p>
          <a:p>
            <a:pPr lvl="2"/>
            <a:r>
              <a:rPr lang="nb-NO" dirty="0" smtClean="0"/>
              <a:t>Canada, New Zealand, </a:t>
            </a:r>
            <a:r>
              <a:rPr lang="nb-NO" dirty="0" err="1" smtClean="0"/>
              <a:t>Sweden</a:t>
            </a:r>
            <a:r>
              <a:rPr lang="nb-NO" dirty="0" smtClean="0"/>
              <a:t>, </a:t>
            </a:r>
            <a:r>
              <a:rPr lang="nb-NO" dirty="0" err="1" smtClean="0"/>
              <a:t>Austria</a:t>
            </a:r>
            <a:r>
              <a:rPr lang="nb-NO" dirty="0" smtClean="0"/>
              <a:t> and Norway</a:t>
            </a:r>
          </a:p>
          <a:p>
            <a:pPr lvl="1"/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636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present </a:t>
            </a:r>
            <a:r>
              <a:rPr lang="nb-NO" dirty="0" err="1" smtClean="0"/>
              <a:t>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Enhance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Carnegie </a:t>
            </a:r>
            <a:r>
              <a:rPr lang="nb-NO" dirty="0" err="1" smtClean="0"/>
              <a:t>effect</a:t>
            </a:r>
            <a:endParaRPr lang="nb-NO" dirty="0" smtClean="0"/>
          </a:p>
          <a:p>
            <a:r>
              <a:rPr lang="nb-NO" dirty="0" err="1" smtClean="0"/>
              <a:t>Broad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it </a:t>
            </a:r>
            <a:r>
              <a:rPr lang="nb-NO" dirty="0" err="1" smtClean="0"/>
              <a:t>works</a:t>
            </a:r>
            <a:endParaRPr lang="nb-NO" dirty="0" smtClean="0"/>
          </a:p>
          <a:p>
            <a:r>
              <a:rPr lang="nb-NO" dirty="0" smtClean="0"/>
              <a:t>Better data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previous</a:t>
            </a:r>
            <a:r>
              <a:rPr lang="nb-NO" dirty="0" smtClean="0"/>
              <a:t> studies </a:t>
            </a:r>
          </a:p>
          <a:p>
            <a:pPr lvl="1"/>
            <a:r>
              <a:rPr lang="nb-NO" dirty="0" smtClean="0"/>
              <a:t>Access </a:t>
            </a:r>
            <a:r>
              <a:rPr lang="nb-NO" dirty="0"/>
              <a:t>to </a:t>
            </a:r>
            <a:r>
              <a:rPr lang="nb-NO" dirty="0" err="1"/>
              <a:t>rich</a:t>
            </a:r>
            <a:r>
              <a:rPr lang="nb-NO" dirty="0"/>
              <a:t> administrative data</a:t>
            </a:r>
          </a:p>
          <a:p>
            <a:pPr lvl="2"/>
            <a:r>
              <a:rPr lang="nb-NO" dirty="0" err="1"/>
              <a:t>Basically</a:t>
            </a:r>
            <a:r>
              <a:rPr lang="nb-NO" dirty="0"/>
              <a:t> </a:t>
            </a:r>
            <a:r>
              <a:rPr lang="nb-NO" dirty="0" err="1"/>
              <a:t>covering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whole</a:t>
            </a:r>
            <a:r>
              <a:rPr lang="nb-NO" dirty="0"/>
              <a:t> </a:t>
            </a:r>
            <a:r>
              <a:rPr lang="nb-NO" dirty="0" err="1"/>
              <a:t>population</a:t>
            </a:r>
            <a:endParaRPr lang="nb-N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687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Carnegie </a:t>
            </a:r>
            <a:r>
              <a:rPr lang="nb-NO" dirty="0" err="1" smtClean="0"/>
              <a:t>effect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account</a:t>
            </a:r>
            <a:endParaRPr lang="nb-NO" dirty="0" smtClean="0"/>
          </a:p>
          <a:p>
            <a:r>
              <a:rPr lang="nb-NO" dirty="0" smtClean="0"/>
              <a:t>The Carnegie </a:t>
            </a:r>
            <a:r>
              <a:rPr lang="nb-NO" dirty="0" err="1" smtClean="0"/>
              <a:t>effect</a:t>
            </a:r>
            <a:r>
              <a:rPr lang="nb-NO" dirty="0" smtClean="0"/>
              <a:t> </a:t>
            </a:r>
            <a:r>
              <a:rPr lang="nb-NO" dirty="0" err="1" smtClean="0"/>
              <a:t>represents</a:t>
            </a:r>
            <a:r>
              <a:rPr lang="nb-NO" dirty="0" smtClean="0"/>
              <a:t> a non-standard </a:t>
            </a:r>
            <a:r>
              <a:rPr lang="nb-NO" dirty="0" err="1" smtClean="0"/>
              <a:t>income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endParaRPr lang="nb-NO" dirty="0" smtClean="0"/>
          </a:p>
          <a:p>
            <a:r>
              <a:rPr lang="nb-NO" dirty="0" smtClean="0"/>
              <a:t>Data </a:t>
            </a:r>
            <a:r>
              <a:rPr lang="nb-NO" dirty="0" err="1" smtClean="0"/>
              <a:t>descriptions</a:t>
            </a:r>
            <a:endParaRPr lang="nb-NO" dirty="0" smtClean="0"/>
          </a:p>
          <a:p>
            <a:r>
              <a:rPr lang="nb-NO" dirty="0" err="1" smtClean="0"/>
              <a:t>Identification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endParaRPr lang="nb-NO" dirty="0" smtClean="0"/>
          </a:p>
          <a:p>
            <a:r>
              <a:rPr lang="nb-NO" dirty="0" err="1" smtClean="0"/>
              <a:t>Results</a:t>
            </a:r>
            <a:endParaRPr lang="nb-NO" dirty="0" smtClean="0"/>
          </a:p>
          <a:p>
            <a:r>
              <a:rPr lang="nb-NO" dirty="0" err="1" smtClean="0"/>
              <a:t>Summary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61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Carnegie </a:t>
            </a:r>
            <a:r>
              <a:rPr lang="nb-NO" dirty="0" err="1" smtClean="0"/>
              <a:t>effect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argument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Standard </a:t>
            </a:r>
            <a:r>
              <a:rPr lang="nb-NO" dirty="0" err="1" smtClean="0"/>
              <a:t>starting</a:t>
            </a:r>
            <a:r>
              <a:rPr lang="nb-NO" dirty="0" smtClean="0"/>
              <a:t> </a:t>
            </a:r>
            <a:r>
              <a:rPr lang="nb-NO" dirty="0" err="1" smtClean="0"/>
              <a:t>point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bequests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«</a:t>
            </a:r>
            <a:r>
              <a:rPr lang="nb-NO" dirty="0" err="1" smtClean="0"/>
              <a:t>no-tax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capital</a:t>
            </a:r>
            <a:r>
              <a:rPr lang="nb-NO" dirty="0" smtClean="0"/>
              <a:t>» </a:t>
            </a:r>
            <a:r>
              <a:rPr lang="nb-NO" dirty="0" err="1" smtClean="0"/>
              <a:t>results</a:t>
            </a:r>
            <a:endParaRPr lang="nb-NO" dirty="0" smtClean="0"/>
          </a:p>
          <a:p>
            <a:pPr lvl="1"/>
            <a:r>
              <a:rPr lang="nb-NO" dirty="0" err="1" smtClean="0"/>
              <a:t>Chamley</a:t>
            </a:r>
            <a:r>
              <a:rPr lang="nb-NO" dirty="0" smtClean="0"/>
              <a:t> (1986) and Judd (1985) in Ramsey type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endParaRPr lang="nb-NO" dirty="0" smtClean="0"/>
          </a:p>
          <a:p>
            <a:pPr lvl="2"/>
            <a:r>
              <a:rPr lang="nb-NO" dirty="0" err="1" smtClean="0"/>
              <a:t>Growing</a:t>
            </a:r>
            <a:r>
              <a:rPr lang="nb-NO" dirty="0" smtClean="0"/>
              <a:t> </a:t>
            </a:r>
            <a:r>
              <a:rPr lang="nb-NO" dirty="0" err="1" smtClean="0"/>
              <a:t>distortion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intertemporal</a:t>
            </a:r>
            <a:r>
              <a:rPr lang="nb-NO" dirty="0" smtClean="0"/>
              <a:t> </a:t>
            </a:r>
            <a:r>
              <a:rPr lang="nb-NO" dirty="0" err="1" smtClean="0"/>
              <a:t>choices</a:t>
            </a:r>
            <a:r>
              <a:rPr lang="nb-NO" dirty="0" smtClean="0"/>
              <a:t> in a life-</a:t>
            </a:r>
            <a:r>
              <a:rPr lang="nb-NO" dirty="0" err="1" smtClean="0"/>
              <a:t>cycle</a:t>
            </a:r>
            <a:r>
              <a:rPr lang="nb-NO" dirty="0" smtClean="0"/>
              <a:t> </a:t>
            </a:r>
            <a:r>
              <a:rPr lang="nb-NO" dirty="0" err="1" smtClean="0"/>
              <a:t>perspective</a:t>
            </a:r>
            <a:endParaRPr lang="nb-NO" dirty="0" smtClean="0"/>
          </a:p>
          <a:p>
            <a:pPr lvl="1"/>
            <a:r>
              <a:rPr lang="nb-NO" dirty="0" smtClean="0"/>
              <a:t>Atkinson-</a:t>
            </a:r>
            <a:r>
              <a:rPr lang="nb-NO" dirty="0" err="1" smtClean="0"/>
              <a:t>Stiglitz</a:t>
            </a:r>
            <a:r>
              <a:rPr lang="nb-NO" dirty="0" smtClean="0"/>
              <a:t> </a:t>
            </a:r>
            <a:r>
              <a:rPr lang="nb-NO" dirty="0" err="1" smtClean="0"/>
              <a:t>theorem</a:t>
            </a:r>
            <a:r>
              <a:rPr lang="nb-NO" dirty="0" smtClean="0"/>
              <a:t> (Atkinson and </a:t>
            </a:r>
            <a:r>
              <a:rPr lang="nb-NO" dirty="0" err="1" smtClean="0"/>
              <a:t>Stiglitz</a:t>
            </a:r>
            <a:r>
              <a:rPr lang="nb-NO" dirty="0" smtClean="0"/>
              <a:t>, 1976)</a:t>
            </a:r>
          </a:p>
          <a:p>
            <a:pPr lvl="2"/>
            <a:r>
              <a:rPr lang="nb-NO" dirty="0" smtClean="0"/>
              <a:t>A nonlinear </a:t>
            </a:r>
            <a:r>
              <a:rPr lang="nb-NO" dirty="0" err="1" smtClean="0"/>
              <a:t>income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is </a:t>
            </a:r>
            <a:r>
              <a:rPr lang="nb-NO" dirty="0" err="1" smtClean="0"/>
              <a:t>preferable</a:t>
            </a:r>
            <a:endParaRPr lang="nb-NO" dirty="0" smtClean="0"/>
          </a:p>
          <a:p>
            <a:r>
              <a:rPr lang="en-US" dirty="0"/>
              <a:t>A</a:t>
            </a:r>
            <a:r>
              <a:rPr lang="en-US" dirty="0" smtClean="0"/>
              <a:t>ccidental bequests make a good case for taxation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effect on the capital accumulation (parental behavior)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008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010816"/>
          </a:xfrm>
        </p:spPr>
        <p:txBody>
          <a:bodyPr/>
          <a:lstStyle/>
          <a:p>
            <a:r>
              <a:rPr lang="nb-NO" dirty="0" err="1" smtClean="0"/>
              <a:t>Altruism</a:t>
            </a:r>
            <a:r>
              <a:rPr lang="nb-NO" dirty="0" smtClean="0"/>
              <a:t> and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intentional</a:t>
            </a:r>
            <a:r>
              <a:rPr lang="nb-NO" dirty="0" smtClean="0"/>
              <a:t> transfer </a:t>
            </a:r>
            <a:r>
              <a:rPr lang="nb-NO" dirty="0" err="1" smtClean="0"/>
              <a:t>motives</a:t>
            </a:r>
            <a:r>
              <a:rPr lang="nb-NO" dirty="0" smtClean="0"/>
              <a:t> </a:t>
            </a:r>
            <a:r>
              <a:rPr lang="nb-NO" dirty="0" err="1" smtClean="0"/>
              <a:t>weaken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case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916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Uncertainty about transfer motives complicates the tax reasoning</a:t>
            </a:r>
          </a:p>
          <a:p>
            <a:pPr lvl="1"/>
            <a:r>
              <a:rPr lang="en-US" dirty="0" smtClean="0"/>
              <a:t>Altruism, exchange, joy of giving,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nb-NO" dirty="0" smtClean="0"/>
              <a:t>Under </a:t>
            </a:r>
            <a:r>
              <a:rPr lang="nb-NO" dirty="0" err="1" smtClean="0"/>
              <a:t>altruism</a:t>
            </a:r>
            <a:r>
              <a:rPr lang="nb-NO" dirty="0" smtClean="0"/>
              <a:t> it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argued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instead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subsidize</a:t>
            </a:r>
            <a:r>
              <a:rPr lang="nb-NO" dirty="0" smtClean="0"/>
              <a:t> </a:t>
            </a:r>
            <a:r>
              <a:rPr lang="nb-NO" dirty="0" err="1" smtClean="0"/>
              <a:t>bequests</a:t>
            </a:r>
            <a:r>
              <a:rPr lang="nb-NO" dirty="0" smtClean="0"/>
              <a:t> (</a:t>
            </a:r>
            <a:r>
              <a:rPr lang="nb-NO" dirty="0" err="1" smtClean="0"/>
              <a:t>Kaplow</a:t>
            </a:r>
            <a:r>
              <a:rPr lang="nb-NO" dirty="0" smtClean="0"/>
              <a:t>, 2001; </a:t>
            </a:r>
            <a:r>
              <a:rPr lang="nb-NO" dirty="0" err="1" smtClean="0"/>
              <a:t>Farhi</a:t>
            </a:r>
            <a:r>
              <a:rPr lang="nb-NO" dirty="0" smtClean="0"/>
              <a:t> and </a:t>
            </a:r>
            <a:r>
              <a:rPr lang="nb-NO" dirty="0" err="1" smtClean="0"/>
              <a:t>Werning</a:t>
            </a:r>
            <a:r>
              <a:rPr lang="nb-NO" dirty="0" smtClean="0"/>
              <a:t>, 2010)</a:t>
            </a:r>
            <a:endParaRPr lang="nb-NO" dirty="0"/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benefits</a:t>
            </a:r>
            <a:r>
              <a:rPr lang="nb-NO" dirty="0" smtClean="0"/>
              <a:t> for </a:t>
            </a:r>
            <a:r>
              <a:rPr lang="nb-NO" dirty="0" err="1" smtClean="0"/>
              <a:t>recipients</a:t>
            </a:r>
            <a:r>
              <a:rPr lang="nb-NO" dirty="0" smtClean="0"/>
              <a:t> (not </a:t>
            </a:r>
            <a:r>
              <a:rPr lang="nb-NO" dirty="0" err="1" smtClean="0"/>
              <a:t>accounted</a:t>
            </a:r>
            <a:r>
              <a:rPr lang="nb-NO" dirty="0" smtClean="0"/>
              <a:t> for by </a:t>
            </a:r>
            <a:r>
              <a:rPr lang="nb-NO" dirty="0" err="1" smtClean="0"/>
              <a:t>parents</a:t>
            </a:r>
            <a:r>
              <a:rPr lang="nb-NO" dirty="0" smtClean="0"/>
              <a:t>) pushes </a:t>
            </a:r>
            <a:r>
              <a:rPr lang="nb-NO" dirty="0" err="1" smtClean="0"/>
              <a:t>towards</a:t>
            </a:r>
            <a:r>
              <a:rPr lang="nb-NO" dirty="0" smtClean="0"/>
              <a:t> </a:t>
            </a:r>
            <a:r>
              <a:rPr lang="nb-NO" dirty="0" err="1" smtClean="0"/>
              <a:t>subsidization</a:t>
            </a:r>
            <a:endParaRPr lang="nb-NO" dirty="0" smtClean="0"/>
          </a:p>
          <a:p>
            <a:pPr lvl="2"/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critiscism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«double </a:t>
            </a:r>
            <a:r>
              <a:rPr lang="nb-NO" dirty="0" err="1" smtClean="0"/>
              <a:t>counting</a:t>
            </a:r>
            <a:r>
              <a:rPr lang="nb-NO" dirty="0" smtClean="0"/>
              <a:t>» argument in </a:t>
            </a:r>
            <a:r>
              <a:rPr lang="nb-NO" dirty="0" err="1" smtClean="0"/>
              <a:t>Boadway</a:t>
            </a:r>
            <a:r>
              <a:rPr lang="nb-NO" dirty="0" smtClean="0"/>
              <a:t> and </a:t>
            </a:r>
            <a:r>
              <a:rPr lang="nb-NO" dirty="0" err="1" smtClean="0"/>
              <a:t>Cuff</a:t>
            </a:r>
            <a:r>
              <a:rPr lang="nb-NO" dirty="0" smtClean="0"/>
              <a:t> (2014) </a:t>
            </a:r>
          </a:p>
          <a:p>
            <a:pPr lvl="2"/>
            <a:r>
              <a:rPr lang="nb-NO" dirty="0" err="1"/>
              <a:t>C</a:t>
            </a:r>
            <a:r>
              <a:rPr lang="nb-NO" dirty="0" err="1" smtClean="0"/>
              <a:t>orrelation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bequests</a:t>
            </a:r>
            <a:r>
              <a:rPr lang="nb-NO" dirty="0" smtClean="0"/>
              <a:t> and </a:t>
            </a:r>
            <a:r>
              <a:rPr lang="nb-NO" dirty="0" err="1" smtClean="0"/>
              <a:t>wage</a:t>
            </a:r>
            <a:r>
              <a:rPr lang="nb-NO" dirty="0" smtClean="0"/>
              <a:t> </a:t>
            </a:r>
            <a:r>
              <a:rPr lang="nb-NO" dirty="0" err="1" smtClean="0"/>
              <a:t>strenghtens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case for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bequest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as a </a:t>
            </a:r>
            <a:r>
              <a:rPr lang="nb-NO" dirty="0" err="1" smtClean="0"/>
              <a:t>high-income</a:t>
            </a:r>
            <a:r>
              <a:rPr lang="nb-NO" dirty="0" smtClean="0"/>
              <a:t> </a:t>
            </a:r>
            <a:r>
              <a:rPr lang="nb-NO" dirty="0" err="1" smtClean="0"/>
              <a:t>tax</a:t>
            </a:r>
            <a:r>
              <a:rPr lang="nb-NO" dirty="0" smtClean="0"/>
              <a:t> (</a:t>
            </a:r>
            <a:r>
              <a:rPr lang="nb-NO" dirty="0" err="1" smtClean="0"/>
              <a:t>Brunner</a:t>
            </a:r>
            <a:r>
              <a:rPr lang="nb-NO" dirty="0" smtClean="0"/>
              <a:t> and </a:t>
            </a:r>
            <a:r>
              <a:rPr lang="nb-NO" dirty="0" err="1" smtClean="0"/>
              <a:t>Pech</a:t>
            </a:r>
            <a:r>
              <a:rPr lang="nb-NO" dirty="0" smtClean="0"/>
              <a:t>, 2012)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3150344"/>
      </p:ext>
    </p:extLst>
  </p:cSld>
  <p:clrMapOvr>
    <a:masterClrMapping/>
  </p:clrMapOvr>
</p:sld>
</file>

<file path=ppt/theme/theme1.xml><?xml version="1.0" encoding="utf-8"?>
<a:theme xmlns:a="http://schemas.openxmlformats.org/drawingml/2006/main" name="SSB-engelsk">
  <a:themeElements>
    <a:clrScheme name="Standard utforming 9">
      <a:dk1>
        <a:srgbClr val="003399"/>
      </a:dk1>
      <a:lt1>
        <a:srgbClr val="FFFFFF"/>
      </a:lt1>
      <a:dk2>
        <a:srgbClr val="000000"/>
      </a:dk2>
      <a:lt2>
        <a:srgbClr val="B2B2B2"/>
      </a:lt2>
      <a:accent1>
        <a:srgbClr val="003399"/>
      </a:accent1>
      <a:accent2>
        <a:srgbClr val="008080"/>
      </a:accent2>
      <a:accent3>
        <a:srgbClr val="FFFFFF"/>
      </a:accent3>
      <a:accent4>
        <a:srgbClr val="002A82"/>
      </a:accent4>
      <a:accent5>
        <a:srgbClr val="AAADCA"/>
      </a:accent5>
      <a:accent6>
        <a:srgbClr val="007373"/>
      </a:accent6>
      <a:hlink>
        <a:srgbClr val="CC0000"/>
      </a:hlink>
      <a:folHlink>
        <a:srgbClr val="FF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0099"/>
        </a:dk1>
        <a:lt1>
          <a:srgbClr val="FFFFFF"/>
        </a:lt1>
        <a:dk2>
          <a:srgbClr val="000000"/>
        </a:dk2>
        <a:lt2>
          <a:srgbClr val="B2B2B2"/>
        </a:lt2>
        <a:accent1>
          <a:srgbClr val="FF9900"/>
        </a:accent1>
        <a:accent2>
          <a:srgbClr val="008080"/>
        </a:accent2>
        <a:accent3>
          <a:srgbClr val="FFFFFF"/>
        </a:accent3>
        <a:accent4>
          <a:srgbClr val="000082"/>
        </a:accent4>
        <a:accent5>
          <a:srgbClr val="FFCAAA"/>
        </a:accent5>
        <a:accent6>
          <a:srgbClr val="007373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003399"/>
        </a:dk1>
        <a:lt1>
          <a:srgbClr val="FFFFFF"/>
        </a:lt1>
        <a:dk2>
          <a:srgbClr val="000000"/>
        </a:dk2>
        <a:lt2>
          <a:srgbClr val="B2B2B2"/>
        </a:lt2>
        <a:accent1>
          <a:srgbClr val="003399"/>
        </a:accent1>
        <a:accent2>
          <a:srgbClr val="008080"/>
        </a:accent2>
        <a:accent3>
          <a:srgbClr val="FFFFFF"/>
        </a:accent3>
        <a:accent4>
          <a:srgbClr val="002A82"/>
        </a:accent4>
        <a:accent5>
          <a:srgbClr val="AAADCA"/>
        </a:accent5>
        <a:accent6>
          <a:srgbClr val="00737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SSB-engelsk</Template>
  <TotalTime>6412</TotalTime>
  <Pages>1</Pages>
  <Words>1350</Words>
  <Application>Microsoft Office PowerPoint</Application>
  <PresentationFormat>Transparent</PresentationFormat>
  <Paragraphs>193</Paragraphs>
  <Slides>32</Slides>
  <Notes>32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SSB-engelsk</vt:lpstr>
      <vt:lpstr>Equation</vt:lpstr>
      <vt:lpstr>Heterogeneity of the Carnegie Effect by Erlend E. Bø, E. Halvorsen and Thor O. Thoresen</vt:lpstr>
      <vt:lpstr>Carnegie conjecture</vt:lpstr>
      <vt:lpstr>In the identification we face a fundamental measurement problem</vt:lpstr>
      <vt:lpstr>The Carnegie effect captures a key role in the inheritance/estate tax discussion </vt:lpstr>
      <vt:lpstr>Taxation of bequests under pressure</vt:lpstr>
      <vt:lpstr>Contribution of the present paper</vt:lpstr>
      <vt:lpstr>Plan of the presentation</vt:lpstr>
      <vt:lpstr>The Carnegie effect and the tax argument  </vt:lpstr>
      <vt:lpstr>Altruism and other intentional transfer motives weaken the tax case</vt:lpstr>
      <vt:lpstr>Another complication: interaction between donors and donees under altruism   </vt:lpstr>
      <vt:lpstr>New dynamic public finance and Carnegie effects</vt:lpstr>
      <vt:lpstr>The optimal tax model of Kopzcuk (2013) assigns key role to the Carnegie effect</vt:lpstr>
      <vt:lpstr>But what do we know about the Carnegie effect?</vt:lpstr>
      <vt:lpstr>Heterogeneity along several dimensions</vt:lpstr>
      <vt:lpstr>Heterogeneity, cont’d</vt:lpstr>
      <vt:lpstr>Previous literature based on limited size data sets</vt:lpstr>
      <vt:lpstr>Access to administrative data for whole population</vt:lpstr>
      <vt:lpstr>Diapositive 18</vt:lpstr>
      <vt:lpstr>Identification challenge: non-random sample of recipients</vt:lpstr>
      <vt:lpstr>Use information about recipients (R) and non-recipients (NR)</vt:lpstr>
      <vt:lpstr>Propensity score matching</vt:lpstr>
      <vt:lpstr>Use observations on recipients and non-recipients before and after transfer</vt:lpstr>
      <vt:lpstr>Effect on wage income: all and recipients of large transfers</vt:lpstr>
      <vt:lpstr>Effect on income in graph</vt:lpstr>
      <vt:lpstr>Probability of reducing working hours</vt:lpstr>
      <vt:lpstr>Variation according to age heir/non-heirs</vt:lpstr>
      <vt:lpstr>Further check of group differences</vt:lpstr>
      <vt:lpstr>Effects on early retirement</vt:lpstr>
      <vt:lpstr>Robustness test: unobserved heterogen.</vt:lpstr>
      <vt:lpstr>Robustness test: further data restriction</vt:lpstr>
      <vt:lpstr>Robustness test: move to self-employm.?</vt:lpstr>
      <vt:lpstr>Summary</vt:lpstr>
    </vt:vector>
  </TitlesOfParts>
  <Company>SSB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Distributional implications of joint tax evasion</dc:title>
  <dc:creator>Nygård, Odd Erik</dc:creator>
  <cp:lastModifiedBy>cmoncelo</cp:lastModifiedBy>
  <cp:revision>253</cp:revision>
  <cp:lastPrinted>2015-03-25T13:17:13Z</cp:lastPrinted>
  <dcterms:created xsi:type="dcterms:W3CDTF">2014-10-17T09:04:30Z</dcterms:created>
  <dcterms:modified xsi:type="dcterms:W3CDTF">2015-03-26T08:13:47Z</dcterms:modified>
</cp:coreProperties>
</file>